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3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1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6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76.xml" ContentType="application/vnd.openxmlformats-officedocument.presentationml.tags+xml"/>
  <Override PartName="/ppt/tags/tag90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20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7.xml" ContentType="application/vnd.openxmlformats-officedocument.presentationml.tags+xml"/>
  <Override PartName="/ppt/tags/tag19.xml" ContentType="application/vnd.openxmlformats-officedocument.presentationml.tags+xml"/>
  <Override PartName="/ppt/tags/tag48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63.xml" ContentType="application/vnd.openxmlformats-officedocument.presentationml.tags+xml"/>
  <Override PartName="/ppt/tags/tag1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9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4" r:id="rId2"/>
    <p:sldId id="350" r:id="rId3"/>
    <p:sldId id="347" r:id="rId4"/>
    <p:sldId id="348" r:id="rId5"/>
    <p:sldId id="351" r:id="rId6"/>
    <p:sldId id="369" r:id="rId7"/>
    <p:sldId id="358" r:id="rId8"/>
    <p:sldId id="371" r:id="rId9"/>
    <p:sldId id="372" r:id="rId10"/>
    <p:sldId id="373" r:id="rId11"/>
    <p:sldId id="374" r:id="rId12"/>
    <p:sldId id="375" r:id="rId13"/>
    <p:sldId id="382" r:id="rId14"/>
    <p:sldId id="376" r:id="rId15"/>
    <p:sldId id="377" r:id="rId16"/>
    <p:sldId id="378" r:id="rId17"/>
    <p:sldId id="379" r:id="rId18"/>
    <p:sldId id="380" r:id="rId19"/>
    <p:sldId id="381" r:id="rId20"/>
  </p:sldIdLst>
  <p:sldSz cx="9144000" cy="6858000" type="screen4x3"/>
  <p:notesSz cx="6797675" cy="9856788"/>
  <p:custDataLst>
    <p:tags r:id="rId23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ert, Katja" initials="KB" lastIdx="1" clrIdx="0"/>
  <p:cmAuthor id="1" name="René Lindner" initials="R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20000"/>
    <a:srgbClr val="00888A"/>
    <a:srgbClr val="071369"/>
    <a:srgbClr val="FF9900"/>
    <a:srgbClr val="6699FF"/>
    <a:srgbClr val="66CCFF"/>
    <a:srgbClr val="0C0B0B"/>
    <a:srgbClr val="272E80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Objects="1" showGuides="1">
      <p:cViewPr varScale="1">
        <p:scale>
          <a:sx n="76" d="100"/>
          <a:sy n="76" d="100"/>
        </p:scale>
        <p:origin x="-1890" y="-90"/>
      </p:cViewPr>
      <p:guideLst>
        <p:guide orient="horz" pos="391"/>
        <p:guide orient="horz" pos="890"/>
        <p:guide orient="horz" pos="4020"/>
        <p:guide pos="5489"/>
        <p:guide pos="2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8" d="100"/>
          <a:sy n="88" d="100"/>
        </p:scale>
        <p:origin x="-3870" y="-108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1-14_Auction_Report_v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0-04_Auction_Repo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0-04_Auction_Re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0-04_Auction_Repo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1-14_Auction_Report_since201304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1-01_Auction_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Jahre!$H$2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Jahre!$I$1:$AA$1</c:f>
              <c:strCache>
                <c:ptCount val="19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  <c:pt idx="5">
                  <c:v>18/19</c:v>
                </c:pt>
                <c:pt idx="6">
                  <c:v>19/20</c:v>
                </c:pt>
                <c:pt idx="7">
                  <c:v>20/21</c:v>
                </c:pt>
                <c:pt idx="8">
                  <c:v>21/22</c:v>
                </c:pt>
                <c:pt idx="9">
                  <c:v>22/23</c:v>
                </c:pt>
                <c:pt idx="10">
                  <c:v>23/24</c:v>
                </c:pt>
                <c:pt idx="11">
                  <c:v>24/25</c:v>
                </c:pt>
                <c:pt idx="12">
                  <c:v>25/26</c:v>
                </c:pt>
                <c:pt idx="13">
                  <c:v>26/27</c:v>
                </c:pt>
                <c:pt idx="14">
                  <c:v>27/28</c:v>
                </c:pt>
                <c:pt idx="15">
                  <c:v>28/29</c:v>
                </c:pt>
                <c:pt idx="16">
                  <c:v>29/30</c:v>
                </c:pt>
                <c:pt idx="17">
                  <c:v>30/31</c:v>
                </c:pt>
                <c:pt idx="18">
                  <c:v>31/32</c:v>
                </c:pt>
              </c:strCache>
            </c:strRef>
          </c:cat>
          <c:val>
            <c:numRef>
              <c:f>Jahre!$I$2:$AA$2</c:f>
              <c:numCache>
                <c:formatCode>0.00</c:formatCode>
                <c:ptCount val="19"/>
                <c:pt idx="0">
                  <c:v>156.79368299999999</c:v>
                </c:pt>
                <c:pt idx="1">
                  <c:v>24.905207999999998</c:v>
                </c:pt>
                <c:pt idx="2">
                  <c:v>16.764759999999999</c:v>
                </c:pt>
                <c:pt idx="3">
                  <c:v>15.656518999999999</c:v>
                </c:pt>
                <c:pt idx="4">
                  <c:v>11.656533</c:v>
                </c:pt>
                <c:pt idx="5">
                  <c:v>11.553769000000001</c:v>
                </c:pt>
                <c:pt idx="6">
                  <c:v>11.553769000000001</c:v>
                </c:pt>
                <c:pt idx="7">
                  <c:v>13.825259000000001</c:v>
                </c:pt>
                <c:pt idx="8">
                  <c:v>18.528023000000001</c:v>
                </c:pt>
                <c:pt idx="9">
                  <c:v>18.528023000000001</c:v>
                </c:pt>
                <c:pt idx="10">
                  <c:v>33.573610000000002</c:v>
                </c:pt>
                <c:pt idx="11">
                  <c:v>33.573610000000002</c:v>
                </c:pt>
                <c:pt idx="12">
                  <c:v>33.573610000000002</c:v>
                </c:pt>
                <c:pt idx="13">
                  <c:v>33.663609999999998</c:v>
                </c:pt>
                <c:pt idx="14">
                  <c:v>34.258360000000003</c:v>
                </c:pt>
                <c:pt idx="15">
                  <c:v>25.368818999999998</c:v>
                </c:pt>
                <c:pt idx="16">
                  <c:v>25.368818999999998</c:v>
                </c:pt>
                <c:pt idx="17">
                  <c:v>25.368818999999998</c:v>
                </c:pt>
                <c:pt idx="18">
                  <c:v>26.807261</c:v>
                </c:pt>
              </c:numCache>
            </c:numRef>
          </c:val>
        </c:ser>
        <c:ser>
          <c:idx val="1"/>
          <c:order val="1"/>
          <c:tx>
            <c:strRef>
              <c:f>Jahre!$H$3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Jahre!$I$1:$AA$1</c:f>
              <c:strCache>
                <c:ptCount val="19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  <c:pt idx="5">
                  <c:v>18/19</c:v>
                </c:pt>
                <c:pt idx="6">
                  <c:v>19/20</c:v>
                </c:pt>
                <c:pt idx="7">
                  <c:v>20/21</c:v>
                </c:pt>
                <c:pt idx="8">
                  <c:v>21/22</c:v>
                </c:pt>
                <c:pt idx="9">
                  <c:v>22/23</c:v>
                </c:pt>
                <c:pt idx="10">
                  <c:v>23/24</c:v>
                </c:pt>
                <c:pt idx="11">
                  <c:v>24/25</c:v>
                </c:pt>
                <c:pt idx="12">
                  <c:v>25/26</c:v>
                </c:pt>
                <c:pt idx="13">
                  <c:v>26/27</c:v>
                </c:pt>
                <c:pt idx="14">
                  <c:v>27/28</c:v>
                </c:pt>
                <c:pt idx="15">
                  <c:v>28/29</c:v>
                </c:pt>
                <c:pt idx="16">
                  <c:v>29/30</c:v>
                </c:pt>
                <c:pt idx="17">
                  <c:v>30/31</c:v>
                </c:pt>
                <c:pt idx="18">
                  <c:v>31/32</c:v>
                </c:pt>
              </c:strCache>
            </c:strRef>
          </c:cat>
          <c:val>
            <c:numRef>
              <c:f>Jahre!$I$3:$AA$3</c:f>
              <c:numCache>
                <c:formatCode>0.00</c:formatCode>
                <c:ptCount val="19"/>
                <c:pt idx="0">
                  <c:v>6.943784</c:v>
                </c:pt>
                <c:pt idx="1">
                  <c:v>4.4085999999999999</c:v>
                </c:pt>
                <c:pt idx="2">
                  <c:v>2.71468</c:v>
                </c:pt>
                <c:pt idx="3">
                  <c:v>1.592937</c:v>
                </c:pt>
                <c:pt idx="4">
                  <c:v>1.592937</c:v>
                </c:pt>
                <c:pt idx="5">
                  <c:v>1.592937</c:v>
                </c:pt>
                <c:pt idx="6">
                  <c:v>1.592937</c:v>
                </c:pt>
                <c:pt idx="7">
                  <c:v>1.592937</c:v>
                </c:pt>
                <c:pt idx="8">
                  <c:v>1.592937</c:v>
                </c:pt>
                <c:pt idx="9">
                  <c:v>1.6429370000000001</c:v>
                </c:pt>
                <c:pt idx="10">
                  <c:v>16.540082000000002</c:v>
                </c:pt>
                <c:pt idx="11">
                  <c:v>16.540082000000002</c:v>
                </c:pt>
                <c:pt idx="12">
                  <c:v>16.490082000000001</c:v>
                </c:pt>
                <c:pt idx="13">
                  <c:v>16.490082000000001</c:v>
                </c:pt>
                <c:pt idx="14">
                  <c:v>16.490082000000001</c:v>
                </c:pt>
                <c:pt idx="15">
                  <c:v>16.490082000000001</c:v>
                </c:pt>
                <c:pt idx="16">
                  <c:v>16.490082000000001</c:v>
                </c:pt>
                <c:pt idx="17">
                  <c:v>16.490082000000001</c:v>
                </c:pt>
                <c:pt idx="18">
                  <c:v>14.947145000000001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79264"/>
        <c:axId val="175199744"/>
      </c:barChart>
      <c:catAx>
        <c:axId val="17517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Gas Year</a:t>
                </a:r>
              </a:p>
            </c:rich>
          </c:tx>
          <c:overlay val="0"/>
        </c:title>
        <c:numFmt formatCode="m/d/yyyy" sourceLinked="1"/>
        <c:majorTickMark val="out"/>
        <c:minorTickMark val="none"/>
        <c:tickLblPos val="nextTo"/>
        <c:crossAx val="175199744"/>
        <c:crosses val="autoZero"/>
        <c:auto val="1"/>
        <c:lblAlgn val="ctr"/>
        <c:lblOffset val="100"/>
        <c:noMultiLvlLbl val="0"/>
      </c:catAx>
      <c:valAx>
        <c:axId val="17519974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Capacity in GWh/h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751792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Quartale!$A$7</c:f>
              <c:strCache>
                <c:ptCount val="1"/>
                <c:pt idx="0">
                  <c:v>Marketable Capacities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Quartale!$L$48:$O$48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Quartale!$B$7:$J$7</c:f>
            </c:numRef>
          </c:val>
        </c:ser>
        <c:ser>
          <c:idx val="1"/>
          <c:order val="1"/>
          <c:tx>
            <c:strRef>
              <c:f>Quartale!$A$8</c:f>
              <c:strCache>
                <c:ptCount val="1"/>
                <c:pt idx="0">
                  <c:v>Marketed Capacities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Quartale!$L$48:$O$48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Quartale!$B$8:$J$8</c:f>
            </c:numRef>
          </c:val>
        </c:ser>
        <c:ser>
          <c:idx val="2"/>
          <c:order val="2"/>
          <c:tx>
            <c:strRef>
              <c:f>Quartale!$A$51</c:f>
              <c:strCache>
                <c:ptCount val="1"/>
                <c:pt idx="0">
                  <c:v>offered</c:v>
                </c:pt>
              </c:strCache>
            </c:strRef>
          </c:tx>
          <c:invertIfNegative val="0"/>
          <c:cat>
            <c:strRef>
              <c:f>Quartale!$L$48:$O$48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Quartale!$L$51:$O$51</c:f>
              <c:numCache>
                <c:formatCode>#,##0.00</c:formatCode>
                <c:ptCount val="4"/>
                <c:pt idx="0">
                  <c:v>155.887225</c:v>
                </c:pt>
                <c:pt idx="1">
                  <c:v>157.44849300000001</c:v>
                </c:pt>
                <c:pt idx="2">
                  <c:v>160.431543</c:v>
                </c:pt>
                <c:pt idx="3">
                  <c:v>160.21868599999999</c:v>
                </c:pt>
              </c:numCache>
            </c:numRef>
          </c:val>
        </c:ser>
        <c:ser>
          <c:idx val="3"/>
          <c:order val="3"/>
          <c:tx>
            <c:strRef>
              <c:f>Quartale!$A$52</c:f>
              <c:strCache>
                <c:ptCount val="1"/>
                <c:pt idx="0">
                  <c:v>allocated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Quartale!$L$52:$O$52</c:f>
              <c:numCache>
                <c:formatCode>#,##0.00</c:formatCode>
                <c:ptCount val="4"/>
                <c:pt idx="0">
                  <c:v>6.5751569999999999</c:v>
                </c:pt>
                <c:pt idx="1">
                  <c:v>9.2663969999999996</c:v>
                </c:pt>
                <c:pt idx="2">
                  <c:v>2.264408</c:v>
                </c:pt>
                <c:pt idx="3">
                  <c:v>1.7427630000000001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62656"/>
        <c:axId val="181408512"/>
      </c:barChart>
      <c:catAx>
        <c:axId val="18106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81408512"/>
        <c:crosses val="autoZero"/>
        <c:auto val="1"/>
        <c:lblAlgn val="ctr"/>
        <c:lblOffset val="100"/>
        <c:noMultiLvlLbl val="0"/>
      </c:catAx>
      <c:valAx>
        <c:axId val="18140851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GWh/h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810626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Quartale!$A$29</c:f>
              <c:strCache>
                <c:ptCount val="1"/>
                <c:pt idx="0">
                  <c:v>Marketable Capacities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Quartale!$L$59:$O$59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Quartale!$G$29:$O$29</c:f>
            </c:numRef>
          </c:val>
        </c:ser>
        <c:ser>
          <c:idx val="1"/>
          <c:order val="1"/>
          <c:tx>
            <c:strRef>
              <c:f>Quartale!$A$30</c:f>
              <c:strCache>
                <c:ptCount val="1"/>
                <c:pt idx="0">
                  <c:v>Marketed Capacities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Quartale!$L$59:$O$59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Quartale!$G$30:$O$30</c:f>
            </c:numRef>
          </c:val>
        </c:ser>
        <c:ser>
          <c:idx val="2"/>
          <c:order val="2"/>
          <c:tx>
            <c:strRef>
              <c:f>Quartale!$A$62</c:f>
              <c:strCache>
                <c:ptCount val="1"/>
                <c:pt idx="0">
                  <c:v>offered</c:v>
                </c:pt>
              </c:strCache>
            </c:strRef>
          </c:tx>
          <c:invertIfNegative val="0"/>
          <c:cat>
            <c:strRef>
              <c:f>Quartale!$L$59:$O$59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Quartale!$L$62:$O$62</c:f>
              <c:numCache>
                <c:formatCode>#,##0.00</c:formatCode>
                <c:ptCount val="4"/>
                <c:pt idx="0">
                  <c:v>73.166925000000006</c:v>
                </c:pt>
                <c:pt idx="1">
                  <c:v>73.151925000000006</c:v>
                </c:pt>
                <c:pt idx="2">
                  <c:v>74.196976000000006</c:v>
                </c:pt>
                <c:pt idx="3">
                  <c:v>74.196976000000006</c:v>
                </c:pt>
              </c:numCache>
            </c:numRef>
          </c:val>
        </c:ser>
        <c:ser>
          <c:idx val="3"/>
          <c:order val="3"/>
          <c:tx>
            <c:strRef>
              <c:f>Quartale!$A$63</c:f>
              <c:strCache>
                <c:ptCount val="1"/>
                <c:pt idx="0">
                  <c:v>allocated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Quartale!$L$59:$O$59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Quartale!$L$63:$O$63</c:f>
              <c:numCache>
                <c:formatCode>#,##0.00</c:formatCode>
                <c:ptCount val="4"/>
                <c:pt idx="0">
                  <c:v>0</c:v>
                </c:pt>
                <c:pt idx="1">
                  <c:v>0.32</c:v>
                </c:pt>
                <c:pt idx="2">
                  <c:v>0.42</c:v>
                </c:pt>
                <c:pt idx="3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50400"/>
        <c:axId val="190757504"/>
      </c:barChart>
      <c:catAx>
        <c:axId val="18175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90757504"/>
        <c:crosses val="autoZero"/>
        <c:auto val="1"/>
        <c:lblAlgn val="ctr"/>
        <c:lblOffset val="100"/>
        <c:noMultiLvlLbl val="0"/>
      </c:catAx>
      <c:valAx>
        <c:axId val="19075750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GWh/h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817504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Quartale!$A$18</c:f>
              <c:strCache>
                <c:ptCount val="1"/>
                <c:pt idx="0">
                  <c:v>Marketable Capacities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Quartale!$L$70:$O$70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Quartale!$G$18:$O$18</c:f>
            </c:numRef>
          </c:val>
        </c:ser>
        <c:ser>
          <c:idx val="1"/>
          <c:order val="1"/>
          <c:tx>
            <c:strRef>
              <c:f>Quartale!$A$19</c:f>
              <c:strCache>
                <c:ptCount val="1"/>
                <c:pt idx="0">
                  <c:v>Marketed Capacities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Quartale!$L$70:$O$70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Quartale!$G$19:$O$19</c:f>
            </c:numRef>
          </c:val>
        </c:ser>
        <c:ser>
          <c:idx val="2"/>
          <c:order val="2"/>
          <c:tx>
            <c:strRef>
              <c:f>Quartale!$A$73</c:f>
              <c:strCache>
                <c:ptCount val="1"/>
                <c:pt idx="0">
                  <c:v>offered</c:v>
                </c:pt>
              </c:strCache>
            </c:strRef>
          </c:tx>
          <c:invertIfNegative val="0"/>
          <c:cat>
            <c:strRef>
              <c:f>Quartale!$L$70:$O$70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Quartale!$L$73:$O$73</c:f>
              <c:numCache>
                <c:formatCode>#,##0.00</c:formatCode>
                <c:ptCount val="4"/>
                <c:pt idx="0">
                  <c:v>1.929743</c:v>
                </c:pt>
                <c:pt idx="1">
                  <c:v>0.58554300000000004</c:v>
                </c:pt>
                <c:pt idx="2">
                  <c:v>0.58554300000000004</c:v>
                </c:pt>
                <c:pt idx="3">
                  <c:v>0.58554300000000004</c:v>
                </c:pt>
              </c:numCache>
            </c:numRef>
          </c:val>
        </c:ser>
        <c:ser>
          <c:idx val="3"/>
          <c:order val="3"/>
          <c:tx>
            <c:strRef>
              <c:f>Quartale!$A$74</c:f>
              <c:strCache>
                <c:ptCount val="1"/>
                <c:pt idx="0">
                  <c:v>allocated</c:v>
                </c:pt>
              </c:strCache>
            </c:strRef>
          </c:tx>
          <c:invertIfNegative val="0"/>
          <c:cat>
            <c:strRef>
              <c:f>Quartale!$L$70:$O$70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Quartale!$L$74:$O$74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959232"/>
        <c:axId val="214960768"/>
      </c:barChart>
      <c:catAx>
        <c:axId val="21495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960768"/>
        <c:crosses val="autoZero"/>
        <c:auto val="1"/>
        <c:lblAlgn val="ctr"/>
        <c:lblOffset val="100"/>
        <c:noMultiLvlLbl val="0"/>
      </c:catAx>
      <c:valAx>
        <c:axId val="214960768"/>
        <c:scaling>
          <c:orientation val="minMax"/>
          <c:max val="1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GWh/h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149592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Report_months!$A$3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Report_months!$B$2:$H$2</c:f>
              <c:numCache>
                <c:formatCode>[$-409]mmm\-yy;@</c:formatCode>
                <c:ptCount val="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</c:numCache>
            </c:numRef>
          </c:cat>
          <c:val>
            <c:numRef>
              <c:f>Report_months!$B$3:$H$3</c:f>
              <c:numCache>
                <c:formatCode>_(* #,##0.00_);_(* \(#,##0.00\);_(* "-"??_);_(@_)</c:formatCode>
                <c:ptCount val="7"/>
                <c:pt idx="0">
                  <c:v>197.831996</c:v>
                </c:pt>
                <c:pt idx="1">
                  <c:v>200.997983</c:v>
                </c:pt>
                <c:pt idx="2">
                  <c:v>205.427784</c:v>
                </c:pt>
                <c:pt idx="3">
                  <c:v>204.075446</c:v>
                </c:pt>
                <c:pt idx="4">
                  <c:v>201.748628</c:v>
                </c:pt>
                <c:pt idx="5">
                  <c:v>233.143383</c:v>
                </c:pt>
                <c:pt idx="6">
                  <c:v>230.33</c:v>
                </c:pt>
              </c:numCache>
            </c:numRef>
          </c:val>
        </c:ser>
        <c:ser>
          <c:idx val="1"/>
          <c:order val="1"/>
          <c:tx>
            <c:strRef>
              <c:f>Report_months!$A$4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Report_months!$B$2:$H$2</c:f>
              <c:numCache>
                <c:formatCode>[$-409]mmm\-yy;@</c:formatCode>
                <c:ptCount val="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</c:numCache>
            </c:numRef>
          </c:cat>
          <c:val>
            <c:numRef>
              <c:f>Report_months!$B$4:$H$4</c:f>
              <c:numCache>
                <c:formatCode>_(* #,##0.00_);_(* \(#,##0.00\);_(* "-"??_);_(@_)</c:formatCode>
                <c:ptCount val="7"/>
                <c:pt idx="0">
                  <c:v>3.7195109999999998</c:v>
                </c:pt>
                <c:pt idx="1">
                  <c:v>3.9173450000000001</c:v>
                </c:pt>
                <c:pt idx="2">
                  <c:v>5.1312389999999999</c:v>
                </c:pt>
                <c:pt idx="3">
                  <c:v>6.942672</c:v>
                </c:pt>
                <c:pt idx="4">
                  <c:v>4.6228559999999996</c:v>
                </c:pt>
                <c:pt idx="5">
                  <c:v>3.7059669999999998</c:v>
                </c:pt>
                <c:pt idx="6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738816"/>
        <c:axId val="232740352"/>
      </c:barChart>
      <c:dateAx>
        <c:axId val="23273881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232740352"/>
        <c:crosses val="autoZero"/>
        <c:auto val="1"/>
        <c:lblOffset val="100"/>
        <c:baseTimeUnit val="months"/>
      </c:dateAx>
      <c:valAx>
        <c:axId val="23274035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GWh/h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27388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Tage!$A$33</c:f>
              <c:strCache>
                <c:ptCount val="1"/>
                <c:pt idx="0">
                  <c:v>allocated capacities</c:v>
                </c:pt>
              </c:strCache>
            </c:strRef>
          </c:tx>
          <c:invertIfNegative val="0"/>
          <c:val>
            <c:numRef>
              <c:f>Tage!$B$33:$H$33</c:f>
              <c:numCache>
                <c:formatCode>#,##0.00</c:formatCode>
                <c:ptCount val="7"/>
                <c:pt idx="0">
                  <c:v>174.967465</c:v>
                </c:pt>
                <c:pt idx="1">
                  <c:v>153.01142899999999</c:v>
                </c:pt>
                <c:pt idx="2">
                  <c:v>143.29061300000001</c:v>
                </c:pt>
                <c:pt idx="3">
                  <c:v>146.69339099999999</c:v>
                </c:pt>
                <c:pt idx="4">
                  <c:v>152.98976300000001</c:v>
                </c:pt>
                <c:pt idx="5">
                  <c:v>183.82968099999999</c:v>
                </c:pt>
                <c:pt idx="6">
                  <c:v>373.2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4400"/>
        <c:axId val="249891456"/>
      </c:barChart>
      <c:lineChart>
        <c:grouping val="standard"/>
        <c:varyColors val="0"/>
        <c:ser>
          <c:idx val="0"/>
          <c:order val="0"/>
          <c:tx>
            <c:strRef>
              <c:f>Tage!$A$30</c:f>
              <c:strCache>
                <c:ptCount val="1"/>
                <c:pt idx="0">
                  <c:v>offered</c:v>
                </c:pt>
              </c:strCache>
            </c:strRef>
          </c:tx>
          <c:spPr>
            <a:ln w="2540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</c:spPr>
          </c:marker>
          <c:cat>
            <c:strRef>
              <c:f>Tage!$B$29:$L$29</c:f>
              <c:strCache>
                <c:ptCount val="8"/>
                <c:pt idx="0">
                  <c:v>Apr-13</c:v>
                </c:pt>
                <c:pt idx="1">
                  <c:v>May-13</c:v>
                </c:pt>
                <c:pt idx="2">
                  <c:v>Jun-13</c:v>
                </c:pt>
                <c:pt idx="3">
                  <c:v>Jul-13</c:v>
                </c:pt>
                <c:pt idx="4">
                  <c:v>Aug-13</c:v>
                </c:pt>
                <c:pt idx="5">
                  <c:v>Sep-13</c:v>
                </c:pt>
                <c:pt idx="6">
                  <c:v>Oct-13</c:v>
                </c:pt>
                <c:pt idx="7">
                  <c:v>Sum</c:v>
                </c:pt>
              </c:strCache>
            </c:strRef>
          </c:cat>
          <c:val>
            <c:numRef>
              <c:f>Tage!$B$30:$H$30</c:f>
              <c:numCache>
                <c:formatCode>#,##0.00</c:formatCode>
                <c:ptCount val="7"/>
                <c:pt idx="0">
                  <c:v>6912.5923350000003</c:v>
                </c:pt>
                <c:pt idx="1">
                  <c:v>7816.1217360000001</c:v>
                </c:pt>
                <c:pt idx="2">
                  <c:v>7418.8720810000004</c:v>
                </c:pt>
                <c:pt idx="3">
                  <c:v>7463.3397279999999</c:v>
                </c:pt>
                <c:pt idx="4">
                  <c:v>7638.6232950000003</c:v>
                </c:pt>
                <c:pt idx="5">
                  <c:v>7365.0986380000004</c:v>
                </c:pt>
                <c:pt idx="6">
                  <c:v>8948.5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731328"/>
        <c:axId val="249889536"/>
      </c:lineChart>
      <c:catAx>
        <c:axId val="24973132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249889536"/>
        <c:crosses val="autoZero"/>
        <c:auto val="1"/>
        <c:lblAlgn val="ctr"/>
        <c:lblOffset val="100"/>
        <c:noMultiLvlLbl val="1"/>
      </c:catAx>
      <c:valAx>
        <c:axId val="24988953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Offered capacities in </a:t>
                </a:r>
                <a:r>
                  <a:rPr lang="en-GB" dirty="0" err="1" smtClean="0"/>
                  <a:t>GWh</a:t>
                </a:r>
                <a:r>
                  <a:rPr lang="en-GB" dirty="0" smtClean="0"/>
                  <a:t>/h</a:t>
                </a:r>
                <a:endParaRPr lang="en-GB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49731328"/>
        <c:crosses val="autoZero"/>
        <c:crossBetween val="between"/>
      </c:valAx>
      <c:valAx>
        <c:axId val="249891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Allocated capacities in </a:t>
                </a:r>
                <a:r>
                  <a:rPr lang="en-GB" dirty="0" err="1" smtClean="0"/>
                  <a:t>GWh</a:t>
                </a:r>
                <a:r>
                  <a:rPr lang="en-GB" dirty="0" smtClean="0"/>
                  <a:t>/h</a:t>
                </a:r>
                <a:endParaRPr lang="en-GB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7174400"/>
        <c:crosses val="max"/>
        <c:crossBetween val="between"/>
      </c:valAx>
      <c:catAx>
        <c:axId val="47174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49891456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9569D-6483-4528-AACC-5A3A705226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AB1311-6583-4F4E-972B-37F7C4F8495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000" b="1" dirty="0" smtClean="0"/>
            <a:t>JOINT PRISMA PLATFORM</a:t>
          </a:r>
          <a:endParaRPr lang="en-GB" sz="3000" b="1" dirty="0"/>
        </a:p>
      </dgm:t>
    </dgm:pt>
    <dgm:pt modelId="{6B91845A-45C1-4F2B-BB7C-91D18DD8B5BC}" type="parTrans" cxnId="{B40F86CE-1421-4C1F-93AC-4428BC3D8CCF}">
      <dgm:prSet/>
      <dgm:spPr/>
      <dgm:t>
        <a:bodyPr/>
        <a:lstStyle/>
        <a:p>
          <a:endParaRPr lang="en-GB"/>
        </a:p>
      </dgm:t>
    </dgm:pt>
    <dgm:pt modelId="{78CF99EE-D0E9-48C7-BB30-712AA13D77C7}" type="sibTrans" cxnId="{B40F86CE-1421-4C1F-93AC-4428BC3D8CCF}">
      <dgm:prSet/>
      <dgm:spPr/>
      <dgm:t>
        <a:bodyPr/>
        <a:lstStyle/>
        <a:p>
          <a:endParaRPr lang="en-GB"/>
        </a:p>
      </dgm:t>
    </dgm:pt>
    <dgm:pt modelId="{9FBAB48C-983C-47C2-B3B0-0F49916D7EF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err="1" smtClean="0"/>
            <a:t>capsquare</a:t>
          </a:r>
          <a:endParaRPr lang="en-GB" dirty="0"/>
        </a:p>
      </dgm:t>
    </dgm:pt>
    <dgm:pt modelId="{F77B9672-9B57-4807-86C4-6A843E505E3A}" type="parTrans" cxnId="{E83DA658-A0AF-4038-8D0E-EEE284F522FD}">
      <dgm:prSet/>
      <dgm:spPr>
        <a:solidFill>
          <a:schemeClr val="bg1">
            <a:lumMod val="95000"/>
          </a:schemeClr>
        </a:solidFill>
        <a:ln>
          <a:solidFill>
            <a:srgbClr val="747577"/>
          </a:solidFill>
        </a:ln>
      </dgm:spPr>
      <dgm:t>
        <a:bodyPr/>
        <a:lstStyle/>
        <a:p>
          <a:endParaRPr lang="en-GB"/>
        </a:p>
      </dgm:t>
    </dgm:pt>
    <dgm:pt modelId="{9907D9CE-B22F-412B-B24B-A7FE93ED6FA8}" type="sibTrans" cxnId="{E83DA658-A0AF-4038-8D0E-EEE284F522FD}">
      <dgm:prSet/>
      <dgm:spPr/>
      <dgm:t>
        <a:bodyPr/>
        <a:lstStyle/>
        <a:p>
          <a:endParaRPr lang="en-GB"/>
        </a:p>
      </dgm:t>
    </dgm:pt>
    <dgm:pt modelId="{FA9E3967-289E-4BF7-87FC-FA30E83F6C11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TSO booking platforms</a:t>
          </a:r>
          <a:endParaRPr lang="en-GB" dirty="0"/>
        </a:p>
      </dgm:t>
    </dgm:pt>
    <dgm:pt modelId="{8FC9ECF1-9FBF-4603-BD3A-2CE64D19C206}" type="parTrans" cxnId="{EF907042-B25C-4D7C-A411-1CB348CDBD05}">
      <dgm:prSet/>
      <dgm:spPr>
        <a:solidFill>
          <a:schemeClr val="bg1">
            <a:lumMod val="95000"/>
          </a:schemeClr>
        </a:solidFill>
        <a:ln>
          <a:solidFill>
            <a:srgbClr val="747577"/>
          </a:solidFill>
        </a:ln>
      </dgm:spPr>
      <dgm:t>
        <a:bodyPr/>
        <a:lstStyle/>
        <a:p>
          <a:endParaRPr lang="en-GB"/>
        </a:p>
      </dgm:t>
    </dgm:pt>
    <dgm:pt modelId="{6053ED99-E4A9-4B89-870B-1B29C92FD1A2}" type="sibTrans" cxnId="{EF907042-B25C-4D7C-A411-1CB348CDBD05}">
      <dgm:prSet/>
      <dgm:spPr/>
      <dgm:t>
        <a:bodyPr/>
        <a:lstStyle/>
        <a:p>
          <a:endParaRPr lang="en-GB"/>
        </a:p>
      </dgm:t>
    </dgm:pt>
    <dgm:pt modelId="{320170FF-2326-4C7D-9D20-CF2670F8803B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PRISMA secondary</a:t>
          </a:r>
          <a:endParaRPr lang="en-GB" dirty="0"/>
        </a:p>
      </dgm:t>
    </dgm:pt>
    <dgm:pt modelId="{63C8CEC3-BF55-4346-91AA-94AD71DB5B64}" type="parTrans" cxnId="{17EEF016-2919-4518-87EA-EB15EDC6066E}">
      <dgm:prSet/>
      <dgm:spPr>
        <a:solidFill>
          <a:schemeClr val="bg1">
            <a:lumMod val="95000"/>
          </a:schemeClr>
        </a:solidFill>
        <a:ln>
          <a:solidFill>
            <a:srgbClr val="747577"/>
          </a:solidFill>
        </a:ln>
      </dgm:spPr>
      <dgm:t>
        <a:bodyPr/>
        <a:lstStyle/>
        <a:p>
          <a:endParaRPr lang="en-GB"/>
        </a:p>
      </dgm:t>
    </dgm:pt>
    <dgm:pt modelId="{9449424A-65BC-484D-B54E-1F8B3A13959B}" type="sibTrans" cxnId="{17EEF016-2919-4518-87EA-EB15EDC6066E}">
      <dgm:prSet/>
      <dgm:spPr/>
      <dgm:t>
        <a:bodyPr/>
        <a:lstStyle/>
        <a:p>
          <a:endParaRPr lang="en-GB"/>
        </a:p>
      </dgm:t>
    </dgm:pt>
    <dgm:pt modelId="{76D51118-3D07-4A9D-A7A8-C17295877BB0}" type="pres">
      <dgm:prSet presAssocID="{1E99569D-6483-4528-AACC-5A3A705226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EF44D6-381C-47C7-B585-F7467157EEA4}" type="pres">
      <dgm:prSet presAssocID="{4AAB1311-6583-4F4E-972B-37F7C4F8495C}" presName="centerShape" presStyleLbl="node0" presStyleIdx="0" presStyleCnt="1" custScaleX="142490" custScaleY="133463"/>
      <dgm:spPr/>
      <dgm:t>
        <a:bodyPr/>
        <a:lstStyle/>
        <a:p>
          <a:endParaRPr lang="en-GB"/>
        </a:p>
      </dgm:t>
    </dgm:pt>
    <dgm:pt modelId="{2EF39BE3-1B68-4DD7-87D6-5FAE070C03BB}" type="pres">
      <dgm:prSet presAssocID="{F77B9672-9B57-4807-86C4-6A843E505E3A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FE890AB9-96A7-412E-A8F3-36622AF25243}" type="pres">
      <dgm:prSet presAssocID="{9FBAB48C-983C-47C2-B3B0-0F49916D7EFE}" presName="node" presStyleLbl="node1" presStyleIdx="0" presStyleCnt="3" custScaleX="110531" custScaleY="38048" custRadScaleRad="101743" custRadScaleInc="3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79E2D8-D9F4-4053-BD8A-75E9D6DB63DD}" type="pres">
      <dgm:prSet presAssocID="{8FC9ECF1-9FBF-4603-BD3A-2CE64D19C206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6CE0B5F1-AA3E-4449-B839-2379C866E28D}" type="pres">
      <dgm:prSet presAssocID="{FA9E3967-289E-4BF7-87FC-FA30E83F6C11}" presName="node" presStyleLbl="node1" presStyleIdx="1" presStyleCnt="3" custScaleX="110531" custScaleY="38048" custRadScaleRad="96371" custRadScaleInc="9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FCFE16-92E6-446F-A191-529F72F72B41}" type="pres">
      <dgm:prSet presAssocID="{63C8CEC3-BF55-4346-91AA-94AD71DB5B6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4339B41B-AB79-4E00-9EB0-5A051A31EB58}" type="pres">
      <dgm:prSet presAssocID="{320170FF-2326-4C7D-9D20-CF2670F8803B}" presName="node" presStyleLbl="node1" presStyleIdx="2" presStyleCnt="3" custScaleX="110531" custScaleY="38048" custRadScaleRad="103277" custRadScaleInc="-2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143C40-074E-473B-B10E-752E145BFD05}" type="presOf" srcId="{8FC9ECF1-9FBF-4603-BD3A-2CE64D19C206}" destId="{C379E2D8-D9F4-4053-BD8A-75E9D6DB63DD}" srcOrd="0" destOrd="0" presId="urn:microsoft.com/office/officeart/2005/8/layout/radial4"/>
    <dgm:cxn modelId="{6845BB21-A3A9-4765-8D72-A3248197F002}" type="presOf" srcId="{F77B9672-9B57-4807-86C4-6A843E505E3A}" destId="{2EF39BE3-1B68-4DD7-87D6-5FAE070C03BB}" srcOrd="0" destOrd="0" presId="urn:microsoft.com/office/officeart/2005/8/layout/radial4"/>
    <dgm:cxn modelId="{39D35401-99CB-4A2F-8BA5-7C1D62F74C4E}" type="presOf" srcId="{320170FF-2326-4C7D-9D20-CF2670F8803B}" destId="{4339B41B-AB79-4E00-9EB0-5A051A31EB58}" srcOrd="0" destOrd="0" presId="urn:microsoft.com/office/officeart/2005/8/layout/radial4"/>
    <dgm:cxn modelId="{8B75DAB9-981D-4281-83A6-CEB56F63F287}" type="presOf" srcId="{1E99569D-6483-4528-AACC-5A3A705226D2}" destId="{76D51118-3D07-4A9D-A7A8-C17295877BB0}" srcOrd="0" destOrd="0" presId="urn:microsoft.com/office/officeart/2005/8/layout/radial4"/>
    <dgm:cxn modelId="{17EEF016-2919-4518-87EA-EB15EDC6066E}" srcId="{4AAB1311-6583-4F4E-972B-37F7C4F8495C}" destId="{320170FF-2326-4C7D-9D20-CF2670F8803B}" srcOrd="2" destOrd="0" parTransId="{63C8CEC3-BF55-4346-91AA-94AD71DB5B64}" sibTransId="{9449424A-65BC-484D-B54E-1F8B3A13959B}"/>
    <dgm:cxn modelId="{EF907042-B25C-4D7C-A411-1CB348CDBD05}" srcId="{4AAB1311-6583-4F4E-972B-37F7C4F8495C}" destId="{FA9E3967-289E-4BF7-87FC-FA30E83F6C11}" srcOrd="1" destOrd="0" parTransId="{8FC9ECF1-9FBF-4603-BD3A-2CE64D19C206}" sibTransId="{6053ED99-E4A9-4B89-870B-1B29C92FD1A2}"/>
    <dgm:cxn modelId="{4E3E7313-1EC0-4626-81AE-917916DBEF88}" type="presOf" srcId="{9FBAB48C-983C-47C2-B3B0-0F49916D7EFE}" destId="{FE890AB9-96A7-412E-A8F3-36622AF25243}" srcOrd="0" destOrd="0" presId="urn:microsoft.com/office/officeart/2005/8/layout/radial4"/>
    <dgm:cxn modelId="{B40F86CE-1421-4C1F-93AC-4428BC3D8CCF}" srcId="{1E99569D-6483-4528-AACC-5A3A705226D2}" destId="{4AAB1311-6583-4F4E-972B-37F7C4F8495C}" srcOrd="0" destOrd="0" parTransId="{6B91845A-45C1-4F2B-BB7C-91D18DD8B5BC}" sibTransId="{78CF99EE-D0E9-48C7-BB30-712AA13D77C7}"/>
    <dgm:cxn modelId="{0041734F-2166-44F8-A4AA-E7D34BB18DE3}" type="presOf" srcId="{63C8CEC3-BF55-4346-91AA-94AD71DB5B64}" destId="{9CFCFE16-92E6-446F-A191-529F72F72B41}" srcOrd="0" destOrd="0" presId="urn:microsoft.com/office/officeart/2005/8/layout/radial4"/>
    <dgm:cxn modelId="{8E1FBB22-6399-4481-878C-4ADC82E1EEFB}" type="presOf" srcId="{4AAB1311-6583-4F4E-972B-37F7C4F8495C}" destId="{24EF44D6-381C-47C7-B585-F7467157EEA4}" srcOrd="0" destOrd="0" presId="urn:microsoft.com/office/officeart/2005/8/layout/radial4"/>
    <dgm:cxn modelId="{84F6E802-8394-44BD-9BB9-C3817335379A}" type="presOf" srcId="{FA9E3967-289E-4BF7-87FC-FA30E83F6C11}" destId="{6CE0B5F1-AA3E-4449-B839-2379C866E28D}" srcOrd="0" destOrd="0" presId="urn:microsoft.com/office/officeart/2005/8/layout/radial4"/>
    <dgm:cxn modelId="{E83DA658-A0AF-4038-8D0E-EEE284F522FD}" srcId="{4AAB1311-6583-4F4E-972B-37F7C4F8495C}" destId="{9FBAB48C-983C-47C2-B3B0-0F49916D7EFE}" srcOrd="0" destOrd="0" parTransId="{F77B9672-9B57-4807-86C4-6A843E505E3A}" sibTransId="{9907D9CE-B22F-412B-B24B-A7FE93ED6FA8}"/>
    <dgm:cxn modelId="{9BE75F8B-54DA-40CC-8E0B-52918DF65B9E}" type="presParOf" srcId="{76D51118-3D07-4A9D-A7A8-C17295877BB0}" destId="{24EF44D6-381C-47C7-B585-F7467157EEA4}" srcOrd="0" destOrd="0" presId="urn:microsoft.com/office/officeart/2005/8/layout/radial4"/>
    <dgm:cxn modelId="{8186D37C-BEDB-4736-A040-96FA8F12661D}" type="presParOf" srcId="{76D51118-3D07-4A9D-A7A8-C17295877BB0}" destId="{2EF39BE3-1B68-4DD7-87D6-5FAE070C03BB}" srcOrd="1" destOrd="0" presId="urn:microsoft.com/office/officeart/2005/8/layout/radial4"/>
    <dgm:cxn modelId="{7E42CE1A-D6D8-4E8F-A366-8FD79249EB55}" type="presParOf" srcId="{76D51118-3D07-4A9D-A7A8-C17295877BB0}" destId="{FE890AB9-96A7-412E-A8F3-36622AF25243}" srcOrd="2" destOrd="0" presId="urn:microsoft.com/office/officeart/2005/8/layout/radial4"/>
    <dgm:cxn modelId="{3E8B7C89-AF98-4B88-9BFB-945D6452DD02}" type="presParOf" srcId="{76D51118-3D07-4A9D-A7A8-C17295877BB0}" destId="{C379E2D8-D9F4-4053-BD8A-75E9D6DB63DD}" srcOrd="3" destOrd="0" presId="urn:microsoft.com/office/officeart/2005/8/layout/radial4"/>
    <dgm:cxn modelId="{82019933-7FC9-412C-9715-6DC7DF81E3D2}" type="presParOf" srcId="{76D51118-3D07-4A9D-A7A8-C17295877BB0}" destId="{6CE0B5F1-AA3E-4449-B839-2379C866E28D}" srcOrd="4" destOrd="0" presId="urn:microsoft.com/office/officeart/2005/8/layout/radial4"/>
    <dgm:cxn modelId="{69F64D5D-F578-4BC8-96BB-86D89471F792}" type="presParOf" srcId="{76D51118-3D07-4A9D-A7A8-C17295877BB0}" destId="{9CFCFE16-92E6-446F-A191-529F72F72B41}" srcOrd="5" destOrd="0" presId="urn:microsoft.com/office/officeart/2005/8/layout/radial4"/>
    <dgm:cxn modelId="{10EB561A-39EC-4184-97F7-B76AEB247790}" type="presParOf" srcId="{76D51118-3D07-4A9D-A7A8-C17295877BB0}" destId="{4339B41B-AB79-4E00-9EB0-5A051A31EB5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F44D6-381C-47C7-B585-F7467157EEA4}">
      <dsp:nvSpPr>
        <dsp:cNvPr id="0" name=""/>
        <dsp:cNvSpPr/>
      </dsp:nvSpPr>
      <dsp:spPr>
        <a:xfrm>
          <a:off x="2644623" y="1757336"/>
          <a:ext cx="3042720" cy="284995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JOINT PRISMA PLATFORM</a:t>
          </a:r>
          <a:endParaRPr lang="en-GB" sz="3000" b="1" kern="1200" dirty="0"/>
        </a:p>
      </dsp:txBody>
      <dsp:txXfrm>
        <a:off x="3090219" y="2174703"/>
        <a:ext cx="2151528" cy="2015224"/>
      </dsp:txXfrm>
    </dsp:sp>
    <dsp:sp modelId="{2EF39BE3-1B68-4DD7-87D6-5FAE070C03BB}">
      <dsp:nvSpPr>
        <dsp:cNvPr id="0" name=""/>
        <dsp:cNvSpPr/>
      </dsp:nvSpPr>
      <dsp:spPr>
        <a:xfrm rot="13036800">
          <a:off x="1767136" y="1543027"/>
          <a:ext cx="1290293" cy="60858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rgbClr val="7475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90AB9-96A7-412E-A8F3-36622AF25243}">
      <dsp:nvSpPr>
        <dsp:cNvPr id="0" name=""/>
        <dsp:cNvSpPr/>
      </dsp:nvSpPr>
      <dsp:spPr>
        <a:xfrm>
          <a:off x="777820" y="1147808"/>
          <a:ext cx="2242256" cy="617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capsquare</a:t>
          </a:r>
          <a:endParaRPr lang="en-GB" sz="1900" kern="1200" dirty="0"/>
        </a:p>
      </dsp:txBody>
      <dsp:txXfrm>
        <a:off x="795905" y="1165893"/>
        <a:ext cx="2206086" cy="581310"/>
      </dsp:txXfrm>
    </dsp:sp>
    <dsp:sp modelId="{C379E2D8-D9F4-4053-BD8A-75E9D6DB63DD}">
      <dsp:nvSpPr>
        <dsp:cNvPr id="0" name=""/>
        <dsp:cNvSpPr/>
      </dsp:nvSpPr>
      <dsp:spPr>
        <a:xfrm rot="16234200">
          <a:off x="3585002" y="781241"/>
          <a:ext cx="1203682" cy="60858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rgbClr val="7475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0B5F1-AA3E-4449-B839-2379C866E28D}">
      <dsp:nvSpPr>
        <dsp:cNvPr id="0" name=""/>
        <dsp:cNvSpPr/>
      </dsp:nvSpPr>
      <dsp:spPr>
        <a:xfrm>
          <a:off x="3071703" y="174982"/>
          <a:ext cx="2242256" cy="617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TSO booking platforms</a:t>
          </a:r>
          <a:endParaRPr lang="en-GB" sz="1900" kern="1200" dirty="0"/>
        </a:p>
      </dsp:txBody>
      <dsp:txXfrm>
        <a:off x="3089788" y="193067"/>
        <a:ext cx="2206086" cy="581310"/>
      </dsp:txXfrm>
    </dsp:sp>
    <dsp:sp modelId="{9CFCFE16-92E6-446F-A191-529F72F72B41}">
      <dsp:nvSpPr>
        <dsp:cNvPr id="0" name=""/>
        <dsp:cNvSpPr/>
      </dsp:nvSpPr>
      <dsp:spPr>
        <a:xfrm rot="19401828">
          <a:off x="5288222" y="1548993"/>
          <a:ext cx="1329880" cy="60858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rgbClr val="7475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9B41B-AB79-4E00-9EB0-5A051A31EB58}">
      <dsp:nvSpPr>
        <dsp:cNvPr id="0" name=""/>
        <dsp:cNvSpPr/>
      </dsp:nvSpPr>
      <dsp:spPr>
        <a:xfrm>
          <a:off x="5365609" y="1147756"/>
          <a:ext cx="2242256" cy="617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PRISMA secondary</a:t>
          </a:r>
          <a:endParaRPr lang="en-GB" sz="1900" kern="1200" dirty="0"/>
        </a:p>
      </dsp:txBody>
      <dsp:txXfrm>
        <a:off x="5383694" y="1165841"/>
        <a:ext cx="2206086" cy="581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70A20-A2C5-534C-A17E-907FB9516CC1}" type="datetimeFigureOut">
              <a:rPr lang="de-DE" smtClean="0"/>
              <a:pPr/>
              <a:t>22.11.2013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A59A-5DAC-494C-B952-34F373F1A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7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923E9-B255-7246-B805-4C72A0FCFA09}" type="datetimeFigureOut">
              <a:rPr lang="en-GB" smtClean="0"/>
              <a:pPr/>
              <a:t>22/11/2013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CBF04-08A3-7849-9D76-4323E32862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BF04-08A3-7849-9D76-4323E32862A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6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BF04-08A3-7849-9D76-4323E32862A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BF04-08A3-7849-9D76-4323E32862A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3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emf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.xml"/><Relationship Id="rId7" Type="http://schemas.openxmlformats.org/officeDocument/2006/relationships/oleObject" Target="../embeddings/oleObject4.bin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2.emf"/><Relationship Id="rId4" Type="http://schemas.openxmlformats.org/officeDocument/2006/relationships/tags" Target="../tags/tag28.xml"/><Relationship Id="rId9" Type="http://schemas.openxmlformats.org/officeDocument/2006/relationships/oleObject" Target="../embeddings/oleObject6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gradFill>
          <a:gsLst>
            <a:gs pos="67000">
              <a:srgbClr val="D9DBDC">
                <a:alpha val="6000"/>
              </a:srgbClr>
            </a:gs>
            <a:gs pos="92000">
              <a:srgbClr val="D9DB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/>
          <a:srcRect l="76314" r="2706" b="49253"/>
          <a:stretch>
            <a:fillRect/>
          </a:stretch>
        </p:blipFill>
        <p:spPr>
          <a:xfrm>
            <a:off x="5909179" y="4671844"/>
            <a:ext cx="3247780" cy="2195139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930" y="170694"/>
            <a:ext cx="3252355" cy="908787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2288" y="2649538"/>
            <a:ext cx="5530850" cy="1541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2800">
                <a:solidFill>
                  <a:srgbClr val="272E80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00888A"/>
                </a:solidFill>
              </a:defRPr>
            </a:lvl2pPr>
          </a:lstStyle>
          <a:p>
            <a:pPr lvl="0"/>
            <a:r>
              <a:rPr lang="en-US" sz="2400" noProof="0" dirty="0" smtClean="0">
                <a:latin typeface="Helvetica"/>
                <a:cs typeface="Helvetica"/>
              </a:rPr>
              <a:t>	Name of the Presentation</a:t>
            </a:r>
          </a:p>
          <a:p>
            <a:pPr lvl="1"/>
            <a:r>
              <a:rPr lang="en-US" sz="2400" noProof="0" dirty="0" smtClean="0">
                <a:latin typeface="Helvetica"/>
                <a:cs typeface="Helvetica"/>
              </a:rPr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5458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think-cell Slide" r:id="rId6" imgW="6350000" imgH="6350000" progId="TCLayout.ActiveDocument.1">
                  <p:embed/>
                </p:oleObj>
              </mc:Choice>
              <mc:Fallback>
                <p:oleObj name="think-cell Slide" r:id="rId6" imgW="6350000" imgH="6350000" progId="TCLayout.ActiveDocument.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4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Example Text Boxes</a:t>
            </a:r>
          </a:p>
        </p:txBody>
      </p:sp>
      <p:sp>
        <p:nvSpPr>
          <p:cNvPr id="18" name="Text Placeholder 3"/>
          <p:cNvSpPr txBox="1">
            <a:spLocks/>
          </p:cNvSpPr>
          <p:nvPr userDrawn="1"/>
        </p:nvSpPr>
        <p:spPr>
          <a:xfrm>
            <a:off x="344488" y="1425771"/>
            <a:ext cx="4011488" cy="408838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88A"/>
              </a:buClr>
              <a:buSzTx/>
              <a:buFont typeface="Wingdings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4716016" y="1425771"/>
            <a:ext cx="4011488" cy="408838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88A"/>
              </a:buClr>
              <a:buSzTx/>
              <a:buFont typeface="Wingdings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 Placeholder 3"/>
          <p:cNvSpPr txBox="1">
            <a:spLocks/>
          </p:cNvSpPr>
          <p:nvPr userDrawn="1"/>
        </p:nvSpPr>
        <p:spPr>
          <a:xfrm>
            <a:off x="344488" y="5373216"/>
            <a:ext cx="8383016" cy="648072"/>
          </a:xfrm>
          <a:prstGeom prst="roundRect">
            <a:avLst>
              <a:gd name="adj" fmla="val 12986"/>
            </a:avLst>
          </a:prstGeom>
          <a:solidFill>
            <a:srgbClr val="006B90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88A"/>
              </a:buClr>
              <a:buSzTx/>
              <a:buFont typeface="Wingdings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834610"/>
            <a:ext cx="4011488" cy="328922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1844824"/>
            <a:ext cx="4011488" cy="328922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4488" y="1427163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16016" y="1437377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31788" y="5373216"/>
            <a:ext cx="8395716" cy="648072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660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think-cell Slide" r:id="rId12" imgW="6350000" imgH="6350000" progId="TCLayout.ActiveDocument.1">
                  <p:embed/>
                </p:oleObj>
              </mc:Choice>
              <mc:Fallback>
                <p:oleObj name="think-cell Slide" r:id="rId12" imgW="6350000" imgH="6350000" progId="TCLayout.ActiveDocument.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44488" y="4858946"/>
            <a:ext cx="8383016" cy="137836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5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Example Text Boxes</a:t>
            </a:r>
          </a:p>
        </p:txBody>
      </p:sp>
      <p:sp>
        <p:nvSpPr>
          <p:cNvPr id="11" name="Text Placeholder 3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344488" y="1425771"/>
            <a:ext cx="4011488" cy="408838"/>
          </a:xfrm>
          <a:prstGeom prst="round2SameRect">
            <a:avLst/>
          </a:prstGeom>
          <a:solidFill>
            <a:schemeClr val="accent2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4716016" y="1425771"/>
            <a:ext cx="4011488" cy="408838"/>
          </a:xfrm>
          <a:prstGeom prst="round2SameRect">
            <a:avLst/>
          </a:prstGeom>
          <a:solidFill>
            <a:schemeClr val="accent2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344488" y="4077072"/>
            <a:ext cx="8383016" cy="648072"/>
          </a:xfrm>
          <a:prstGeom prst="flowChartMerge">
            <a:avLst/>
          </a:prstGeom>
          <a:solidFill>
            <a:schemeClr val="accent2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344488" y="1844824"/>
            <a:ext cx="4011488" cy="209844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4716016" y="1834608"/>
            <a:ext cx="4011488" cy="2108661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4488" y="1427163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16016" y="1437377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91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676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think-cell Slide" r:id="rId7" imgW="6350000" imgH="6350000" progId="TCLayout.ActiveDocument.1">
                  <p:embed/>
                </p:oleObj>
              </mc:Choice>
              <mc:Fallback>
                <p:oleObj name="think-cell Slide" r:id="rId7" imgW="6350000" imgH="6350000" progId="TCLayout.ActiveDocument.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4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Decision Memo (One Decision)</a:t>
            </a:r>
            <a:endParaRPr lang="en-GB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>
            <a:off x="344488" y="1484784"/>
            <a:ext cx="8369300" cy="360040"/>
          </a:xfrm>
          <a:prstGeom prst="round2SameRect">
            <a:avLst/>
          </a:prstGeom>
          <a:solidFill>
            <a:srgbClr val="006B90"/>
          </a:solidFill>
          <a:ln w="9525" cap="flat" cmpd="sng" algn="ctr">
            <a:solidFill>
              <a:srgbClr val="006B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344488" y="3140968"/>
            <a:ext cx="8369300" cy="3312368"/>
          </a:xfrm>
          <a:prstGeom prst="rect">
            <a:avLst/>
          </a:prstGeom>
          <a:ln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21"/>
            <p:custDataLst>
              <p:tags r:id="rId5"/>
            </p:custDataLst>
          </p:nvPr>
        </p:nvSpPr>
        <p:spPr>
          <a:xfrm>
            <a:off x="344488" y="1844824"/>
            <a:ext cx="8369300" cy="1080120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 marL="0" indent="0">
              <a:buClr>
                <a:srgbClr val="00888A"/>
              </a:buClr>
              <a:buFont typeface="Wingdings" charset="2"/>
              <a:buNone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4488" y="1484784"/>
            <a:ext cx="8369300" cy="349826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11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134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think-cell Slide" r:id="rId8" imgW="6350000" imgH="6350000" progId="TCLayout.ActiveDocument.1">
                  <p:embed/>
                </p:oleObj>
              </mc:Choice>
              <mc:Fallback>
                <p:oleObj name="think-cell Slide" r:id="rId8" imgW="6350000" imgH="6350000" progId="TCLayout.ActiveDocument.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4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Decision Memo (Multiple Decisions)</a:t>
            </a:r>
            <a:endParaRPr lang="en-GB" dirty="0"/>
          </a:p>
        </p:txBody>
      </p:sp>
      <p:sp>
        <p:nvSpPr>
          <p:cNvPr id="6" name="Auf der gleichen Seite des Rechtecks liegende Ecken abrunden 35"/>
          <p:cNvSpPr/>
          <p:nvPr userDrawn="1">
            <p:custDataLst>
              <p:tags r:id="rId5"/>
            </p:custDataLst>
          </p:nvPr>
        </p:nvSpPr>
        <p:spPr bwMode="auto">
          <a:xfrm>
            <a:off x="323527" y="1340768"/>
            <a:ext cx="8424938" cy="330035"/>
          </a:xfrm>
          <a:prstGeom prst="round2SameRect">
            <a:avLst>
              <a:gd name="adj1" fmla="val 32614"/>
              <a:gd name="adj2" fmla="val 0"/>
            </a:avLst>
          </a:prstGeom>
          <a:solidFill>
            <a:schemeClr val="accent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0888A"/>
              </a:buClr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10" name="Auf der gleichen Seite des Rechtecks liegende Ecken abrunden 35"/>
          <p:cNvSpPr/>
          <p:nvPr userDrawn="1">
            <p:custDataLst>
              <p:tags r:id="rId6"/>
            </p:custDataLst>
          </p:nvPr>
        </p:nvSpPr>
        <p:spPr bwMode="auto">
          <a:xfrm>
            <a:off x="323528" y="3047959"/>
            <a:ext cx="8424938" cy="330035"/>
          </a:xfrm>
          <a:prstGeom prst="round2SameRect">
            <a:avLst>
              <a:gd name="adj1" fmla="val 32614"/>
              <a:gd name="adj2" fmla="val 0"/>
            </a:avLst>
          </a:prstGeom>
          <a:solidFill>
            <a:schemeClr val="accent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0888A"/>
              </a:buClr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1"/>
          </p:nvPr>
        </p:nvSpPr>
        <p:spPr>
          <a:xfrm>
            <a:off x="323528" y="1670803"/>
            <a:ext cx="8424936" cy="1080120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 marL="0" indent="0">
              <a:buClr>
                <a:srgbClr val="00888A"/>
              </a:buClr>
              <a:buFont typeface="Wingdings" charset="2"/>
              <a:buNone/>
              <a:defRPr sz="14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23530" y="3378319"/>
            <a:ext cx="8424936" cy="1080120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 marL="0" indent="0">
              <a:buClr>
                <a:srgbClr val="00888A"/>
              </a:buClr>
              <a:buFont typeface="Wingdings" charset="2"/>
              <a:buNone/>
              <a:defRPr sz="14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525" y="1340768"/>
            <a:ext cx="8425179" cy="330035"/>
          </a:xfrm>
          <a:prstGeom prst="rect">
            <a:avLst/>
          </a:prstGeom>
        </p:spPr>
        <p:txBody>
          <a:bodyPr vert="horz" anchor="ctr" anchorCtr="0"/>
          <a:lstStyle>
            <a:lvl1pPr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9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323285" y="3048284"/>
            <a:ext cx="8425179" cy="330035"/>
          </a:xfrm>
          <a:prstGeom prst="rect">
            <a:avLst/>
          </a:prstGeom>
        </p:spPr>
        <p:txBody>
          <a:bodyPr vert="horz" anchor="ctr" anchorCtr="0"/>
          <a:lstStyle>
            <a:lvl1pPr algn="l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50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134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think-cell Slide" r:id="rId9" imgW="6350000" imgH="6350000" progId="TCLayout.ActiveDocument.1">
                  <p:embed/>
                </p:oleObj>
              </mc:Choice>
              <mc:Fallback>
                <p:oleObj name="think-cell Slide" r:id="rId9" imgW="6350000" imgH="6350000" progId="TCLayout.ActiveDocument.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400" b="1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/>
            <p:custDataLst>
              <p:tags r:id="rId4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Auf der gleichen Seite des Rechtecks liegende Ecken abrunden 35"/>
          <p:cNvSpPr/>
          <p:nvPr userDrawn="1">
            <p:custDataLst>
              <p:tags r:id="rId5"/>
            </p:custDataLst>
          </p:nvPr>
        </p:nvSpPr>
        <p:spPr bwMode="auto">
          <a:xfrm>
            <a:off x="4611688" y="1557338"/>
            <a:ext cx="4103195" cy="360000"/>
          </a:xfrm>
          <a:prstGeom prst="round2SameRect">
            <a:avLst>
              <a:gd name="adj1" fmla="val 32614"/>
              <a:gd name="adj2" fmla="val 0"/>
            </a:avLst>
          </a:prstGeom>
          <a:solidFill>
            <a:schemeClr val="accent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888A"/>
              </a:buClr>
            </a:pP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4611688" y="1914524"/>
            <a:ext cx="4103195" cy="4178771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 smtClean="0"/>
              <a:t>Bullet point 1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4611687" y="1557339"/>
            <a:ext cx="4103195" cy="357186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50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3944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4"/>
          </p:nvPr>
        </p:nvSpPr>
        <p:spPr>
          <a:xfrm>
            <a:off x="344488" y="509588"/>
            <a:ext cx="7323856" cy="481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>
                <a:solidFill>
                  <a:srgbClr val="00888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sz="1900" noProof="0" smtClean="0"/>
              <a:t>Click to edit Master text styles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7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711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6"/>
          <p:cNvSpPr>
            <a:spLocks noGrp="1"/>
          </p:cNvSpPr>
          <p:nvPr>
            <p:ph sz="quarter" idx="18"/>
          </p:nvPr>
        </p:nvSpPr>
        <p:spPr>
          <a:xfrm>
            <a:off x="344488" y="5468937"/>
            <a:ext cx="8369300" cy="45720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Pfeil nach unten 21"/>
          <p:cNvSpPr/>
          <p:nvPr userDrawn="1"/>
        </p:nvSpPr>
        <p:spPr>
          <a:xfrm>
            <a:off x="4250432" y="4970464"/>
            <a:ext cx="609600" cy="439736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344646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/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Inhaltsplatzhalter 26"/>
          <p:cNvSpPr>
            <a:spLocks noGrp="1"/>
          </p:cNvSpPr>
          <p:nvPr>
            <p:ph sz="quarter" idx="19"/>
          </p:nvPr>
        </p:nvSpPr>
        <p:spPr>
          <a:xfrm>
            <a:off x="4641292" y="1430339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/>
          <p:cNvSpPr>
            <a:spLocks noGrp="1"/>
          </p:cNvSpPr>
          <p:nvPr>
            <p:ph sz="quarter" idx="16"/>
          </p:nvPr>
        </p:nvSpPr>
        <p:spPr>
          <a:xfrm>
            <a:off x="304800" y="1430339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4777925" y="1430339"/>
            <a:ext cx="3908875" cy="4495798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4800600" y="1435037"/>
            <a:ext cx="3908875" cy="4138612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347720" y="1435100"/>
            <a:ext cx="1929385" cy="1772873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2736851" y="1435100"/>
            <a:ext cx="1932617" cy="1772873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1" name="Bildplatzhalter 16"/>
          <p:cNvSpPr>
            <a:spLocks noGrp="1"/>
          </p:cNvSpPr>
          <p:nvPr>
            <p:ph type="pic" sz="quarter" idx="20"/>
          </p:nvPr>
        </p:nvSpPr>
        <p:spPr>
          <a:xfrm>
            <a:off x="344488" y="3581802"/>
            <a:ext cx="1932617" cy="1991847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1"/>
          </p:nvPr>
        </p:nvSpPr>
        <p:spPr>
          <a:xfrm>
            <a:off x="2736851" y="3581802"/>
            <a:ext cx="1932617" cy="1991847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2"/>
          </p:nvPr>
        </p:nvSpPr>
        <p:spPr>
          <a:xfrm>
            <a:off x="344488" y="3208338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3"/>
          </p:nvPr>
        </p:nvSpPr>
        <p:spPr>
          <a:xfrm>
            <a:off x="2736851" y="3229377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28" name="Textplatzhalter 24"/>
          <p:cNvSpPr>
            <a:spLocks noGrp="1"/>
          </p:cNvSpPr>
          <p:nvPr>
            <p:ph type="body" sz="quarter" idx="24"/>
          </p:nvPr>
        </p:nvSpPr>
        <p:spPr>
          <a:xfrm>
            <a:off x="344488" y="5573649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25"/>
          </p:nvPr>
        </p:nvSpPr>
        <p:spPr>
          <a:xfrm>
            <a:off x="2736851" y="5573649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30" name="Textplatzhalter 24"/>
          <p:cNvSpPr>
            <a:spLocks noGrp="1"/>
          </p:cNvSpPr>
          <p:nvPr>
            <p:ph type="body" sz="quarter" idx="26"/>
          </p:nvPr>
        </p:nvSpPr>
        <p:spPr>
          <a:xfrm>
            <a:off x="5823744" y="5573649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344488" y="1430338"/>
            <a:ext cx="8347923" cy="4495799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/>
          <p:cNvSpPr>
            <a:spLocks noGrp="1"/>
          </p:cNvSpPr>
          <p:nvPr>
            <p:ph sz="quarter" idx="16"/>
          </p:nvPr>
        </p:nvSpPr>
        <p:spPr>
          <a:xfrm>
            <a:off x="4648200" y="1430338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iagrammplatzhalter 16"/>
          <p:cNvSpPr>
            <a:spLocks noGrp="1"/>
          </p:cNvSpPr>
          <p:nvPr>
            <p:ph type="chart" sz="quarter" idx="17"/>
          </p:nvPr>
        </p:nvSpPr>
        <p:spPr>
          <a:xfrm>
            <a:off x="344488" y="1430338"/>
            <a:ext cx="4075112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2289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think-cell Slide" r:id="rId6" imgW="6350000" imgH="6350000" progId="TCLayout.ActiveDocument.1">
                  <p:embed/>
                </p:oleObj>
              </mc:Choice>
              <mc:Fallback>
                <p:oleObj name="think-cell Slide" r:id="rId6" imgW="6350000" imgH="6350000" progId="TCLayout.ActiveDocument.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4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Example Text Boxes</a:t>
            </a:r>
          </a:p>
        </p:txBody>
      </p:sp>
      <p:sp>
        <p:nvSpPr>
          <p:cNvPr id="90" name="Round Same Side Corner Rectangle 89"/>
          <p:cNvSpPr/>
          <p:nvPr userDrawn="1"/>
        </p:nvSpPr>
        <p:spPr>
          <a:xfrm>
            <a:off x="827584" y="1426830"/>
            <a:ext cx="3600400" cy="486054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1" name="Round Same Side Corner Rectangle 90"/>
          <p:cNvSpPr/>
          <p:nvPr userDrawn="1"/>
        </p:nvSpPr>
        <p:spPr>
          <a:xfrm>
            <a:off x="4644008" y="1412776"/>
            <a:ext cx="3600400" cy="486054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4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827584" y="1904571"/>
            <a:ext cx="3600400" cy="4260733"/>
          </a:xfrm>
          <a:prstGeom prst="rect">
            <a:avLst/>
          </a:prstGeom>
          <a:ln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95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4644008" y="1912884"/>
            <a:ext cx="3600400" cy="4252420"/>
          </a:xfrm>
          <a:prstGeom prst="rect">
            <a:avLst/>
          </a:prstGeom>
          <a:ln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7088" y="1427163"/>
            <a:ext cx="3600450" cy="48577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1426830"/>
            <a:ext cx="3600450" cy="48577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4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cken des Rechtecks auf der gleichen Seite abrunden 10"/>
          <p:cNvSpPr/>
          <p:nvPr/>
        </p:nvSpPr>
        <p:spPr>
          <a:xfrm>
            <a:off x="6576786" y="6607174"/>
            <a:ext cx="2340426" cy="250825"/>
          </a:xfrm>
          <a:prstGeom prst="round2Same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266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atumsplatzhalter 3"/>
          <p:cNvSpPr txBox="1">
            <a:spLocks/>
          </p:cNvSpPr>
          <p:nvPr/>
        </p:nvSpPr>
        <p:spPr>
          <a:xfrm>
            <a:off x="65801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07/11/2013       </a:t>
            </a:r>
            <a:r>
              <a:rPr lang="en-GB" sz="1200" b="1" dirty="0" smtClean="0"/>
              <a:t>|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    Chart  </a:t>
            </a:r>
            <a:fld id="{F806BC17-18DB-DA45-B688-D8E0D45360C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Bild 9"/>
          <p:cNvPicPr>
            <a:picLocks noChangeAspect="1"/>
          </p:cNvPicPr>
          <p:nvPr/>
        </p:nvPicPr>
        <p:blipFill>
          <a:blip r:embed="rId18"/>
          <a:srcRect l="72507" t="10147" r="1046" b="20131"/>
          <a:stretch>
            <a:fillRect/>
          </a:stretch>
        </p:blipFill>
        <p:spPr>
          <a:xfrm>
            <a:off x="7622049" y="1"/>
            <a:ext cx="1521951" cy="1121102"/>
          </a:xfrm>
          <a:prstGeom prst="rect">
            <a:avLst/>
          </a:prstGeom>
        </p:spPr>
      </p:pic>
      <p:cxnSp>
        <p:nvCxnSpPr>
          <p:cNvPr id="9" name="Gerade Verbindung 7"/>
          <p:cNvCxnSpPr/>
          <p:nvPr/>
        </p:nvCxnSpPr>
        <p:spPr>
          <a:xfrm flipV="1">
            <a:off x="0" y="1121103"/>
            <a:ext cx="9144000" cy="1"/>
          </a:xfrm>
          <a:prstGeom prst="line">
            <a:avLst/>
          </a:prstGeom>
          <a:ln w="25400">
            <a:solidFill>
              <a:schemeClr val="bg1">
                <a:lumMod val="50000"/>
                <a:alpha val="34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63" r:id="rId4"/>
    <p:sldLayoutId id="2147483658" r:id="rId5"/>
    <p:sldLayoutId id="2147483659" r:id="rId6"/>
    <p:sldLayoutId id="2147483660" r:id="rId7"/>
    <p:sldLayoutId id="2147483661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image" Target="../media/image13.emf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2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image" Target="../media/image13.emf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7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6.xml"/><Relationship Id="rId7" Type="http://schemas.openxmlformats.org/officeDocument/2006/relationships/oleObject" Target="../embeddings/oleObject8.bin"/><Relationship Id="rId2" Type="http://schemas.openxmlformats.org/officeDocument/2006/relationships/tags" Target="../tags/tag45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48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8.emf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0.png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1.xml"/><Relationship Id="rId7" Type="http://schemas.openxmlformats.org/officeDocument/2006/relationships/oleObject" Target="../embeddings/oleObject11.bin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792288" y="2649538"/>
            <a:ext cx="5530850" cy="286769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b="1" dirty="0" smtClean="0"/>
              <a:t>GRI North-West Meeting</a:t>
            </a:r>
          </a:p>
          <a:p>
            <a:pPr marL="0" indent="0"/>
            <a:endParaRPr lang="en-US" sz="1800" b="1" dirty="0" smtClean="0"/>
          </a:p>
          <a:p>
            <a:pPr marL="0" indent="0"/>
            <a:r>
              <a:rPr lang="en-US" dirty="0"/>
              <a:t>State of play and (future) functionalities of </a:t>
            </a:r>
            <a:r>
              <a:rPr lang="en-US" dirty="0" smtClean="0"/>
              <a:t>the PRISMA </a:t>
            </a:r>
            <a:r>
              <a:rPr lang="en-US" dirty="0"/>
              <a:t>capacity platform</a:t>
            </a:r>
          </a:p>
          <a:p>
            <a:pPr marL="0" indent="0"/>
            <a:endParaRPr lang="en-GB" sz="1800" b="1" dirty="0" smtClean="0">
              <a:solidFill>
                <a:srgbClr val="00888A"/>
              </a:solidFill>
            </a:endParaRPr>
          </a:p>
          <a:p>
            <a:pPr marL="0" indent="0"/>
            <a:r>
              <a:rPr lang="en-GB" sz="1800" b="1" dirty="0" smtClean="0">
                <a:solidFill>
                  <a:srgbClr val="00888A"/>
                </a:solidFill>
              </a:rPr>
              <a:t>27 November 2013</a:t>
            </a:r>
            <a:endParaRPr lang="en-GB" sz="1800" b="1" dirty="0">
              <a:solidFill>
                <a:srgbClr val="008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95305784"/>
              </p:ext>
            </p:extLst>
          </p:nvPr>
        </p:nvGraphicFramePr>
        <p:xfrm>
          <a:off x="344488" y="1268760"/>
          <a:ext cx="8331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44488" y="246063"/>
            <a:ext cx="7323856" cy="67710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b="1" kern="1200">
                <a:solidFill>
                  <a:srgbClr val="272E8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From January 2014, primary and secondary capacity will be available through one single platform.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PRISMA Public Consultation</a:t>
            </a:r>
            <a:endParaRPr lang="en-US" dirty="0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9512" y="2053059"/>
            <a:ext cx="3779837" cy="2312045"/>
          </a:xfrm>
        </p:spPr>
        <p:txBody>
          <a:bodyPr/>
          <a:lstStyle/>
          <a:p>
            <a:pPr marL="180975" indent="-180975">
              <a:lnSpc>
                <a:spcPct val="150000"/>
              </a:lnSpc>
            </a:pPr>
            <a:r>
              <a:rPr lang="en-US" dirty="0" smtClean="0"/>
              <a:t>The questionnaire was sent to the then around 850 users (290 shippers) of the platform</a:t>
            </a:r>
          </a:p>
          <a:p>
            <a:pPr marL="180975" indent="-180975">
              <a:lnSpc>
                <a:spcPct val="150000"/>
              </a:lnSpc>
            </a:pPr>
            <a:r>
              <a:rPr lang="en-US" dirty="0" smtClean="0"/>
              <a:t>25 companies, coming from different European and non-European countries, sent responses on the questionnaire</a:t>
            </a:r>
          </a:p>
          <a:p>
            <a:pPr marL="180975" indent="-180975">
              <a:lnSpc>
                <a:spcPct val="150000"/>
              </a:lnSpc>
            </a:pPr>
            <a:r>
              <a:rPr lang="en-US" dirty="0" smtClean="0"/>
              <a:t>One European Association of Traders also took part in the consultation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10404" r="17369" b="6613"/>
          <a:stretch/>
        </p:blipFill>
        <p:spPr bwMode="auto">
          <a:xfrm>
            <a:off x="3771994" y="1340768"/>
            <a:ext cx="440040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Main Results of the Consultation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PRISMA website / Transparency &amp; Usability:</a:t>
            </a:r>
          </a:p>
          <a:p>
            <a:pPr lvl="1"/>
            <a:r>
              <a:rPr lang="en-US" dirty="0" smtClean="0"/>
              <a:t>Users consider the PRISMA platform a secure tool to buy capacity</a:t>
            </a:r>
          </a:p>
          <a:p>
            <a:pPr lvl="1"/>
            <a:r>
              <a:rPr lang="en-US" dirty="0" smtClean="0"/>
              <a:t>Ease of navigation has been identified as a topic to be addressed by some users. PRISMA will internally evaluate how to improve this aspect.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The helpdesk was considered friendly and helpful in solving the user’s problems</a:t>
            </a:r>
          </a:p>
          <a:p>
            <a:pPr lvl="1"/>
            <a:r>
              <a:rPr lang="en-US" dirty="0" smtClean="0"/>
              <a:t>Some users suggested that it may be useful to extend the support hotline to 20:00. PRISMA will evaluate whether such an extension of the hotline times may be useful.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The overall communication was well evaluated</a:t>
            </a:r>
          </a:p>
          <a:p>
            <a:r>
              <a:rPr lang="en-US" dirty="0" smtClean="0"/>
              <a:t>GTCs</a:t>
            </a:r>
          </a:p>
          <a:p>
            <a:pPr lvl="1"/>
            <a:r>
              <a:rPr lang="en-US" dirty="0" smtClean="0"/>
              <a:t>The GTCs as well as the respective communication was considered good and no comments were raised asking for urgently needed improvements.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7200" dirty="0" smtClean="0"/>
              <a:t>Back up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78549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ct 8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5117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think-cell Slide" r:id="rId20" imgW="286" imgH="286" progId="TCLayout.ActiveDocument.1">
                  <p:embed/>
                </p:oleObj>
              </mc:Choice>
              <mc:Fallback>
                <p:oleObj name="think-cell Slide" r:id="rId20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Bundled </a:t>
            </a:r>
            <a:r>
              <a:rPr lang="en-US" dirty="0"/>
              <a:t>A</a:t>
            </a:r>
            <a:r>
              <a:rPr lang="en-US" dirty="0" smtClean="0"/>
              <a:t>uctions that Ended </a:t>
            </a:r>
            <a:r>
              <a:rPr lang="en-US" dirty="0"/>
              <a:t>with a </a:t>
            </a:r>
            <a:r>
              <a:rPr lang="en-US" dirty="0" smtClean="0"/>
              <a:t>Surcharge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Since the start of the PRISMA platform in April 2013, 63 out of 5,454 bundled auctions ended with a surcharge.</a:t>
            </a:r>
            <a:endParaRPr lang="en-GB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1764" y="1268760"/>
            <a:ext cx="7170636" cy="4320480"/>
            <a:chOff x="1505821" y="1772816"/>
            <a:chExt cx="6120000" cy="3780000"/>
          </a:xfrm>
        </p:grpSpPr>
        <p:grpSp>
          <p:nvGrpSpPr>
            <p:cNvPr id="25608" name="Group 25607"/>
            <p:cNvGrpSpPr/>
            <p:nvPr/>
          </p:nvGrpSpPr>
          <p:grpSpPr>
            <a:xfrm>
              <a:off x="1505821" y="1772816"/>
              <a:ext cx="6120000" cy="3780000"/>
              <a:chOff x="1512000" y="1772816"/>
              <a:chExt cx="6120000" cy="3780000"/>
            </a:xfrm>
          </p:grpSpPr>
          <p:sp>
            <p:nvSpPr>
              <p:cNvPr id="85" name="Rectangle 84"/>
              <p:cNvSpPr/>
              <p:nvPr>
                <p:custDataLst>
                  <p:tags r:id="rId18"/>
                </p:custDataLst>
              </p:nvPr>
            </p:nvSpPr>
            <p:spPr>
              <a:xfrm>
                <a:off x="1512000" y="1772816"/>
                <a:ext cx="6120000" cy="3780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142108" y="1950644"/>
                <a:ext cx="2977375" cy="3437905"/>
                <a:chOff x="3131840" y="1412875"/>
                <a:chExt cx="2977375" cy="3437905"/>
              </a:xfrm>
            </p:grpSpPr>
            <p:pic>
              <p:nvPicPr>
                <p:cNvPr id="2560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326" t="40972" r="51782" b="19885"/>
                <a:stretch/>
              </p:blipFill>
              <p:spPr bwMode="auto">
                <a:xfrm>
                  <a:off x="3131840" y="1412875"/>
                  <a:ext cx="2977375" cy="3437905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Oval 10"/>
                <p:cNvSpPr/>
                <p:nvPr/>
              </p:nvSpPr>
              <p:spPr>
                <a:xfrm>
                  <a:off x="4026787" y="3021433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3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286927" y="2805410"/>
                  <a:ext cx="216024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1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170803" y="3356991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 smtClean="0"/>
                    <a:t>4</a:t>
                  </a: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178915" y="3465003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 smtClean="0"/>
                    <a:t>53</a:t>
                  </a:r>
                  <a:endParaRPr lang="en-GB" sz="1050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707715" y="2845049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1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687722" y="3080198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1</a:t>
                  </a:r>
                </a:p>
              </p:txBody>
            </p:sp>
          </p:grpSp>
          <p:cxnSp>
            <p:nvCxnSpPr>
              <p:cNvPr id="19" name="Straight Connector 18"/>
              <p:cNvCxnSpPr>
                <a:stCxn id="12" idx="6"/>
              </p:cNvCxnSpPr>
              <p:nvPr/>
            </p:nvCxnSpPr>
            <p:spPr>
              <a:xfrm flipV="1">
                <a:off x="5513219" y="3275576"/>
                <a:ext cx="920834" cy="182294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04" name="Group 25603"/>
              <p:cNvGrpSpPr/>
              <p:nvPr/>
            </p:nvGrpSpPr>
            <p:grpSpPr>
              <a:xfrm>
                <a:off x="6433212" y="3465265"/>
                <a:ext cx="1059585" cy="338554"/>
                <a:chOff x="6433212" y="3465265"/>
                <a:chExt cx="1059585" cy="338554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6433212" y="3465265"/>
                  <a:ext cx="1059585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>
                  <a:defPPr>
                    <a:defRPr lang="de-DE"/>
                  </a:defPPr>
                  <a:lvl1pPr marR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  <a:defRPr kumimoji="0" sz="1600" b="0" i="0" u="none" strike="noStrike" cap="none" spc="0" normalizeH="0" baseline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cs typeface="Helvetica"/>
                    </a:defRPr>
                  </a:lvl1pPr>
                </a:lstStyle>
                <a:p>
                  <a:r>
                    <a:rPr lang="en-GB" dirty="0" err="1" smtClean="0"/>
                    <a:t>Oberkappel</a:t>
                  </a:r>
                  <a:endParaRPr lang="en-GB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433212" y="3803819"/>
                  <a:ext cx="1008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>
                <a:stCxn id="11" idx="3"/>
              </p:cNvCxnSpPr>
              <p:nvPr/>
            </p:nvCxnSpPr>
            <p:spPr>
              <a:xfrm flipH="1">
                <a:off x="2864577" y="3754991"/>
                <a:ext cx="1205080" cy="913246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10" name="Group 25609"/>
              <p:cNvGrpSpPr/>
              <p:nvPr/>
            </p:nvGrpSpPr>
            <p:grpSpPr>
              <a:xfrm>
                <a:off x="1701948" y="4329685"/>
                <a:ext cx="1170000" cy="338554"/>
                <a:chOff x="1691680" y="3090446"/>
                <a:chExt cx="1170000" cy="338554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691680" y="3090446"/>
                  <a:ext cx="809517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 marR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</a:pPr>
                  <a:r>
                    <a:rPr kumimoji="0" lang="en-GB" sz="16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rPr>
                    <a:t>Eynatten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691680" y="3429000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02" name="Group 25601"/>
              <p:cNvGrpSpPr/>
              <p:nvPr/>
            </p:nvGrpSpPr>
            <p:grpSpPr>
              <a:xfrm>
                <a:off x="6433212" y="2937021"/>
                <a:ext cx="1059585" cy="338554"/>
                <a:chOff x="6433212" y="2937021"/>
                <a:chExt cx="1059585" cy="338554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6901288" y="2937021"/>
                  <a:ext cx="591509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>
                  <a:defPPr>
                    <a:defRPr lang="de-DE"/>
                  </a:defPPr>
                  <a:lvl1pPr marR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  <a:defRPr kumimoji="0" sz="1600" b="0" i="0" u="none" strike="noStrike" cap="none" spc="0" normalizeH="0" baseline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cs typeface="Helvetica"/>
                    </a:defRPr>
                  </a:lvl1pPr>
                </a:lstStyle>
                <a:p>
                  <a:r>
                    <a:rPr lang="en-GB" dirty="0" err="1"/>
                    <a:t>Lasów</a:t>
                  </a:r>
                  <a:endParaRPr lang="en-GB" dirty="0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433212" y="3275575"/>
                  <a:ext cx="1008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>
                <a:stCxn id="13" idx="3"/>
              </p:cNvCxnSpPr>
              <p:nvPr/>
            </p:nvCxnSpPr>
            <p:spPr>
              <a:xfrm flipH="1">
                <a:off x="2871951" y="4090549"/>
                <a:ext cx="1341723" cy="129800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14" name="Group 25613"/>
              <p:cNvGrpSpPr/>
              <p:nvPr/>
            </p:nvGrpSpPr>
            <p:grpSpPr>
              <a:xfrm>
                <a:off x="1701948" y="4803774"/>
                <a:ext cx="1275990" cy="584775"/>
                <a:chOff x="1691680" y="4266005"/>
                <a:chExt cx="1275990" cy="584775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1691680" y="4266005"/>
                  <a:ext cx="1275990" cy="584775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 marR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</a:pPr>
                  <a:r>
                    <a:rPr lang="en-GB" sz="1600" dirty="0" err="1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  <a:t>Mendelsheim</a:t>
                  </a:r>
                  <a:r>
                    <a:rPr lang="en-GB" sz="1600" dirty="0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  <a:t>/</a:t>
                  </a:r>
                  <a:br>
                    <a:rPr lang="en-GB" sz="1600" dirty="0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</a:br>
                  <a:r>
                    <a:rPr lang="en-GB" sz="1600" dirty="0" err="1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  <a:t>Obergailbach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691680" y="4850780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>
                <a:stCxn id="14" idx="6"/>
              </p:cNvCxnSpPr>
              <p:nvPr/>
            </p:nvCxnSpPr>
            <p:spPr>
              <a:xfrm flipV="1">
                <a:off x="5411804" y="3803820"/>
                <a:ext cx="1028608" cy="3136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7" idx="2"/>
              </p:cNvCxnSpPr>
              <p:nvPr/>
            </p:nvCxnSpPr>
            <p:spPr>
              <a:xfrm flipH="1" flipV="1">
                <a:off x="2864577" y="3473836"/>
                <a:ext cx="853406" cy="23672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1701948" y="3135282"/>
                <a:ext cx="1170000" cy="338554"/>
                <a:chOff x="1701948" y="3068960"/>
                <a:chExt cx="1170000" cy="338554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1701948" y="3068960"/>
                  <a:ext cx="671659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 marR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</a:pPr>
                  <a:r>
                    <a:rPr kumimoji="0" lang="en-GB" sz="16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rPr>
                    <a:t>Zelzate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701948" y="3407514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701948" y="3609373"/>
                <a:ext cx="1170000" cy="584775"/>
                <a:chOff x="1701948" y="3501008"/>
                <a:chExt cx="1170000" cy="584775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1701948" y="3501008"/>
                  <a:ext cx="1024319" cy="584775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>
                    <a:buClr>
                      <a:srgbClr val="00888A"/>
                    </a:buClr>
                  </a:pPr>
                  <a:r>
                    <a:rPr lang="en-GB" sz="1600" dirty="0" err="1" smtClean="0">
                      <a:solidFill>
                        <a:srgbClr val="575756"/>
                      </a:solidFill>
                      <a:cs typeface="Helvetica"/>
                    </a:rPr>
                    <a:t>Blaregnies</a:t>
                  </a:r>
                  <a:r>
                    <a:rPr lang="en-GB" sz="1600" dirty="0">
                      <a:solidFill>
                        <a:srgbClr val="575756"/>
                      </a:solidFill>
                      <a:cs typeface="Helvetica"/>
                    </a:rPr>
                    <a:t>/</a:t>
                  </a:r>
                  <a:br>
                    <a:rPr lang="en-GB" sz="1600" dirty="0">
                      <a:solidFill>
                        <a:srgbClr val="575756"/>
                      </a:solidFill>
                      <a:cs typeface="Helvetica"/>
                    </a:rPr>
                  </a:br>
                  <a:r>
                    <a:rPr lang="en-GB" sz="1600" dirty="0" err="1">
                      <a:solidFill>
                        <a:srgbClr val="575756"/>
                      </a:solidFill>
                      <a:cs typeface="Helvetica"/>
                    </a:rPr>
                    <a:t>Taisnières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701948" y="4078424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>
                <a:stCxn id="67" idx="3"/>
              </p:cNvCxnSpPr>
              <p:nvPr/>
            </p:nvCxnSpPr>
            <p:spPr>
              <a:xfrm flipH="1">
                <a:off x="2871949" y="3813756"/>
                <a:ext cx="858643" cy="369037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rot="7463322">
              <a:off x="3641984" y="3726088"/>
              <a:ext cx="327968" cy="83"/>
              <a:chOff x="5131242" y="4122537"/>
              <a:chExt cx="327968" cy="83"/>
            </a:xfrm>
          </p:grpSpPr>
          <p:cxnSp>
            <p:nvCxnSpPr>
              <p:cNvPr id="87" name="Straight Arrow Connector 86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5131242" y="4122620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351210" y="4122537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3980942" y="3663797"/>
              <a:ext cx="328248" cy="0"/>
              <a:chOff x="5130959" y="4122635"/>
              <a:chExt cx="328248" cy="0"/>
            </a:xfrm>
          </p:grpSpPr>
          <p:cxnSp>
            <p:nvCxnSpPr>
              <p:cNvPr id="92" name="Straight Arrow Connector 91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241414" y="3451577"/>
              <a:ext cx="328248" cy="0"/>
              <a:chOff x="5130959" y="4122635"/>
              <a:chExt cx="328248" cy="0"/>
            </a:xfrm>
          </p:grpSpPr>
          <p:cxnSp>
            <p:nvCxnSpPr>
              <p:cNvPr id="95" name="Straight Arrow Connector 94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 rot="7200000">
              <a:off x="4124783" y="4002467"/>
              <a:ext cx="328269" cy="396"/>
              <a:chOff x="5130938" y="4122635"/>
              <a:chExt cx="328269" cy="396"/>
            </a:xfrm>
          </p:grpSpPr>
          <p:cxnSp>
            <p:nvCxnSpPr>
              <p:cNvPr id="98" name="Straight Arrow Connector 97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30938" y="4123031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 rot="1688559">
              <a:off x="5133071" y="4110785"/>
              <a:ext cx="328248" cy="0"/>
              <a:chOff x="5130959" y="4122635"/>
              <a:chExt cx="328248" cy="0"/>
            </a:xfrm>
          </p:grpSpPr>
          <p:cxnSp>
            <p:nvCxnSpPr>
              <p:cNvPr id="101" name="Straight Arrow Connector 100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 rot="19331352">
              <a:off x="3656460" y="3473409"/>
              <a:ext cx="373500" cy="3966"/>
              <a:chOff x="5130959" y="4118669"/>
              <a:chExt cx="373500" cy="3966"/>
            </a:xfrm>
          </p:grpSpPr>
          <p:cxnSp>
            <p:nvCxnSpPr>
              <p:cNvPr id="104" name="Straight Arrow Connector 10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5396459" y="4118669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Oval 105"/>
          <p:cNvSpPr/>
          <p:nvPr/>
        </p:nvSpPr>
        <p:spPr>
          <a:xfrm>
            <a:off x="439934" y="6544290"/>
            <a:ext cx="216024" cy="216024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X</a:t>
            </a:r>
            <a:endParaRPr lang="en-GB" sz="1050" dirty="0"/>
          </a:p>
        </p:txBody>
      </p:sp>
      <p:sp>
        <p:nvSpPr>
          <p:cNvPr id="107" name="TextBox 106"/>
          <p:cNvSpPr txBox="1"/>
          <p:nvPr/>
        </p:nvSpPr>
        <p:spPr>
          <a:xfrm>
            <a:off x="655958" y="6525344"/>
            <a:ext cx="3036409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Number of concluded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auctions with a surcharge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56683" y="6544290"/>
            <a:ext cx="311261" cy="216024"/>
            <a:chOff x="3756683" y="6544290"/>
            <a:chExt cx="311261" cy="216024"/>
          </a:xfrm>
        </p:grpSpPr>
        <p:sp>
          <p:nvSpPr>
            <p:cNvPr id="108" name="Oval 107"/>
            <p:cNvSpPr/>
            <p:nvPr/>
          </p:nvSpPr>
          <p:spPr>
            <a:xfrm>
              <a:off x="3756683" y="6544290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50" dirty="0" smtClean="0"/>
                <a:t>X</a:t>
              </a:r>
              <a:endParaRPr lang="en-GB" sz="1050" dirty="0"/>
            </a:p>
          </p:txBody>
        </p:sp>
        <p:cxnSp>
          <p:nvCxnSpPr>
            <p:cNvPr id="111" name="Straight Arrow Connector 110"/>
            <p:cNvCxnSpPr/>
            <p:nvPr>
              <p:custDataLst>
                <p:tags r:id="rId5"/>
              </p:custDataLst>
            </p:nvPr>
          </p:nvCxnSpPr>
          <p:spPr>
            <a:xfrm>
              <a:off x="3959944" y="6652300"/>
              <a:ext cx="108000" cy="0"/>
            </a:xfrm>
            <a:prstGeom prst="straightConnector1">
              <a:avLst/>
            </a:prstGeom>
            <a:ln w="6350">
              <a:solidFill>
                <a:schemeClr val="accent3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4887229" y="6544290"/>
            <a:ext cx="305646" cy="216024"/>
            <a:chOff x="3667061" y="6544290"/>
            <a:chExt cx="305646" cy="216024"/>
          </a:xfrm>
        </p:grpSpPr>
        <p:sp>
          <p:nvSpPr>
            <p:cNvPr id="113" name="Oval 112"/>
            <p:cNvSpPr/>
            <p:nvPr/>
          </p:nvSpPr>
          <p:spPr>
            <a:xfrm>
              <a:off x="3756683" y="6544290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50" dirty="0" smtClean="0"/>
                <a:t>X</a:t>
              </a:r>
              <a:endParaRPr lang="en-GB" sz="1050" dirty="0"/>
            </a:p>
          </p:txBody>
        </p:sp>
        <p:cxnSp>
          <p:nvCxnSpPr>
            <p:cNvPr id="115" name="Straight Arrow Connector 114"/>
            <p:cNvCxnSpPr/>
            <p:nvPr>
              <p:custDataLst>
                <p:tags r:id="rId4"/>
              </p:custDataLst>
            </p:nvPr>
          </p:nvCxnSpPr>
          <p:spPr>
            <a:xfrm>
              <a:off x="3667061" y="6652300"/>
              <a:ext cx="116819" cy="2"/>
            </a:xfrm>
            <a:prstGeom prst="straightConnector1">
              <a:avLst/>
            </a:prstGeom>
            <a:ln w="6350">
              <a:solidFill>
                <a:srgbClr val="C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4062512" y="6525344"/>
            <a:ext cx="861059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entry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192875" y="6525344"/>
            <a:ext cx="861059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42756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ct 8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592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think-cell Slide" r:id="rId14" imgW="286" imgH="286" progId="TCLayout.ActiveDocument.1">
                  <p:embed/>
                </p:oleObj>
              </mc:Choice>
              <mc:Fallback>
                <p:oleObj name="think-cell Slide" r:id="rId1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Unbundled </a:t>
            </a:r>
            <a:r>
              <a:rPr lang="en-US" dirty="0"/>
              <a:t>Auctions that Ended with a Surcharge</a:t>
            </a:r>
          </a:p>
        </p:txBody>
      </p:sp>
      <p:sp>
        <p:nvSpPr>
          <p:cNvPr id="122" name="Rectangle 121"/>
          <p:cNvSpPr/>
          <p:nvPr>
            <p:custDataLst>
              <p:tags r:id="rId4"/>
            </p:custDataLst>
          </p:nvPr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Since the start of the PRISMA platform in April 2013, 29 out of 22,614 unbundled auctions ended with a surcharge.</a:t>
            </a:r>
            <a:endParaRPr lang="en-GB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5608" name="Group 25607"/>
          <p:cNvGrpSpPr/>
          <p:nvPr>
            <p:custDataLst>
              <p:tags r:id="rId5"/>
            </p:custDataLst>
          </p:nvPr>
        </p:nvGrpSpPr>
        <p:grpSpPr>
          <a:xfrm>
            <a:off x="971600" y="1268760"/>
            <a:ext cx="7200800" cy="4284056"/>
            <a:chOff x="1389600" y="1772816"/>
            <a:chExt cx="6120000" cy="3780000"/>
          </a:xfrm>
        </p:grpSpPr>
        <p:sp>
          <p:nvSpPr>
            <p:cNvPr id="85" name="Rectangle 84"/>
            <p:cNvSpPr/>
            <p:nvPr>
              <p:custDataLst>
                <p:tags r:id="rId12"/>
              </p:custDataLst>
            </p:nvPr>
          </p:nvSpPr>
          <p:spPr>
            <a:xfrm>
              <a:off x="1389600" y="1772816"/>
              <a:ext cx="6120000" cy="378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42108" y="1950644"/>
              <a:ext cx="2977375" cy="3437905"/>
              <a:chOff x="3131840" y="1412875"/>
              <a:chExt cx="2977375" cy="3437905"/>
            </a:xfrm>
          </p:grpSpPr>
          <p:pic>
            <p:nvPicPr>
              <p:cNvPr id="25603" name="Picture 3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26" t="40972" r="51782" b="19885"/>
              <a:stretch/>
            </p:blipFill>
            <p:spPr bwMode="auto">
              <a:xfrm>
                <a:off x="3131840" y="1412875"/>
                <a:ext cx="2977375" cy="343790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5178915" y="4005064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1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45708" y="2636912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1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30843" y="2060848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13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06807" y="2420888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3</a:t>
                </a:r>
                <a:endParaRPr lang="en-GB" sz="105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70803" y="3356992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1</a:t>
                </a:r>
                <a:endParaRPr lang="en-GB" sz="105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178915" y="3465004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1</a:t>
                </a:r>
                <a:endParaRPr lang="en-GB" sz="105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034899" y="3645024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345708" y="3668146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2</a:t>
                </a:r>
                <a:endParaRPr lang="en-GB" sz="10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404503" y="2322410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1</a:t>
                </a:r>
                <a:endParaRPr lang="en-GB" sz="1050" dirty="0"/>
              </a:p>
            </p:txBody>
          </p:sp>
        </p:grpSp>
        <p:grpSp>
          <p:nvGrpSpPr>
            <p:cNvPr id="25604" name="Group 25603"/>
            <p:cNvGrpSpPr/>
            <p:nvPr/>
          </p:nvGrpSpPr>
          <p:grpSpPr>
            <a:xfrm>
              <a:off x="6433212" y="3465265"/>
              <a:ext cx="1059585" cy="338554"/>
              <a:chOff x="6433212" y="3465265"/>
              <a:chExt cx="1059585" cy="33855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33212" y="3465265"/>
                <a:ext cx="1059585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 smtClean="0"/>
                  <a:t>Oberkappel</a:t>
                </a:r>
                <a:endParaRPr lang="en-GB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433212" y="3803819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4" idx="5"/>
            </p:cNvCxnSpPr>
            <p:nvPr/>
          </p:nvCxnSpPr>
          <p:spPr>
            <a:xfrm>
              <a:off x="5373571" y="4735330"/>
              <a:ext cx="1060482" cy="653219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7" name="Group 25606"/>
            <p:cNvGrpSpPr/>
            <p:nvPr/>
          </p:nvGrpSpPr>
          <p:grpSpPr>
            <a:xfrm>
              <a:off x="6433212" y="5049995"/>
              <a:ext cx="1059585" cy="338554"/>
              <a:chOff x="6433212" y="5049995"/>
              <a:chExt cx="1059585" cy="33855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468478" y="5049995"/>
                <a:ext cx="1024319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/>
                  <a:t>Arnoldstein</a:t>
                </a:r>
                <a:endParaRPr lang="en-GB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433212" y="5388549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>
              <a:stCxn id="8" idx="7"/>
            </p:cNvCxnSpPr>
            <p:nvPr/>
          </p:nvCxnSpPr>
          <p:spPr>
            <a:xfrm flipV="1">
              <a:off x="4540364" y="2747332"/>
              <a:ext cx="1893689" cy="460377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1" name="Group 25600"/>
            <p:cNvGrpSpPr/>
            <p:nvPr/>
          </p:nvGrpSpPr>
          <p:grpSpPr>
            <a:xfrm>
              <a:off x="6433212" y="2408777"/>
              <a:ext cx="1059585" cy="338554"/>
              <a:chOff x="6433212" y="2408777"/>
              <a:chExt cx="1059585" cy="33855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821138" y="2408777"/>
                <a:ext cx="671659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/>
                  <a:t>Drohne</a:t>
                </a:r>
                <a:endParaRPr lang="en-GB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433212" y="2747331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00" name="Group 25599"/>
            <p:cNvGrpSpPr/>
            <p:nvPr/>
          </p:nvGrpSpPr>
          <p:grpSpPr>
            <a:xfrm>
              <a:off x="6433212" y="1880533"/>
              <a:ext cx="1059585" cy="338554"/>
              <a:chOff x="6433212" y="1880533"/>
              <a:chExt cx="1059585" cy="338554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6843580" y="1880533"/>
                <a:ext cx="649217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smtClean="0"/>
                  <a:t>Emden</a:t>
                </a:r>
                <a:endParaRPr lang="en-GB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6433212" y="2219087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>
              <a:stCxn id="9" idx="2"/>
            </p:cNvCxnSpPr>
            <p:nvPr/>
          </p:nvCxnSpPr>
          <p:spPr>
            <a:xfrm flipH="1" flipV="1">
              <a:off x="2864577" y="2279433"/>
              <a:ext cx="1676534" cy="431948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3" name="Group 25612"/>
            <p:cNvGrpSpPr/>
            <p:nvPr/>
          </p:nvGrpSpPr>
          <p:grpSpPr>
            <a:xfrm>
              <a:off x="1701948" y="1940879"/>
              <a:ext cx="1170000" cy="338554"/>
              <a:chOff x="1691680" y="1403110"/>
              <a:chExt cx="1170000" cy="33855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691680" y="1403110"/>
                <a:ext cx="567463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/>
              <a:p>
                <a:pPr marR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</a:pPr>
                <a:r>
                  <a:rPr kumimoji="0" lang="en-GB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Ellund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691680" y="1741664"/>
                <a:ext cx="1170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>
              <a:stCxn id="10" idx="3"/>
            </p:cNvCxnSpPr>
            <p:nvPr/>
          </p:nvCxnSpPr>
          <p:spPr>
            <a:xfrm flipH="1" flipV="1">
              <a:off x="2871949" y="3000163"/>
              <a:ext cx="1376761" cy="15099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2" name="Group 25611"/>
            <p:cNvGrpSpPr/>
            <p:nvPr/>
          </p:nvGrpSpPr>
          <p:grpSpPr>
            <a:xfrm>
              <a:off x="1701948" y="2414970"/>
              <a:ext cx="1170000" cy="584775"/>
              <a:chOff x="1691680" y="1517937"/>
              <a:chExt cx="1170000" cy="58477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691680" y="1517937"/>
                <a:ext cx="830356" cy="584775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/>
              <a:p>
                <a:pPr>
                  <a:buClr>
                    <a:srgbClr val="00888A"/>
                  </a:buClr>
                </a:pPr>
                <a:r>
                  <a:rPr lang="en-GB" sz="1600" dirty="0" smtClean="0">
                    <a:solidFill>
                      <a:srgbClr val="575756"/>
                    </a:solidFill>
                    <a:cs typeface="Helvetica"/>
                  </a:rPr>
                  <a:t>Oude </a:t>
                </a:r>
                <a:br>
                  <a:rPr lang="en-GB" sz="1600" dirty="0" smtClean="0">
                    <a:solidFill>
                      <a:srgbClr val="575756"/>
                    </a:solidFill>
                    <a:cs typeface="Helvetica"/>
                  </a:rPr>
                </a:br>
                <a:r>
                  <a:rPr lang="en-GB" sz="1600" dirty="0" err="1" smtClean="0">
                    <a:solidFill>
                      <a:srgbClr val="575756"/>
                    </a:solidFill>
                    <a:cs typeface="Helvetica"/>
                  </a:rPr>
                  <a:t>Statenzijl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691680" y="2102712"/>
                <a:ext cx="1170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4572000" y="4332063"/>
              <a:ext cx="1868411" cy="52824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3" idx="3"/>
            </p:cNvCxnSpPr>
            <p:nvPr/>
          </p:nvCxnSpPr>
          <p:spPr>
            <a:xfrm flipH="1">
              <a:off x="2871949" y="4087258"/>
              <a:ext cx="1340757" cy="130129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4" name="Group 25613"/>
            <p:cNvGrpSpPr/>
            <p:nvPr/>
          </p:nvGrpSpPr>
          <p:grpSpPr>
            <a:xfrm>
              <a:off x="1701948" y="5046385"/>
              <a:ext cx="1218282" cy="342164"/>
              <a:chOff x="1691680" y="4508616"/>
              <a:chExt cx="1218282" cy="34216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691680" y="4508616"/>
                <a:ext cx="1218282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/>
              <a:p>
                <a:pPr marR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</a:pPr>
                <a:r>
                  <a:rPr lang="en-GB" sz="1600" dirty="0" err="1" smtClean="0">
                    <a:solidFill>
                      <a:srgbClr val="575756"/>
                    </a:solidFill>
                    <a:latin typeface="Helvetica"/>
                    <a:cs typeface="Helvetica"/>
                  </a:rPr>
                  <a:t>Mendelsheim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1691680" y="4850780"/>
                <a:ext cx="1170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>
              <a:stCxn id="14" idx="6"/>
            </p:cNvCxnSpPr>
            <p:nvPr/>
          </p:nvCxnSpPr>
          <p:spPr>
            <a:xfrm flipV="1">
              <a:off x="5405207" y="3803819"/>
              <a:ext cx="1035204" cy="311716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5" name="Group 25604"/>
            <p:cNvGrpSpPr/>
            <p:nvPr/>
          </p:nvGrpSpPr>
          <p:grpSpPr>
            <a:xfrm>
              <a:off x="6433212" y="3993509"/>
              <a:ext cx="1059585" cy="338554"/>
              <a:chOff x="6433212" y="3993509"/>
              <a:chExt cx="1059585" cy="33855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433212" y="3993509"/>
                <a:ext cx="1059585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 smtClean="0"/>
                  <a:t>Überackern</a:t>
                </a:r>
                <a:endParaRPr lang="en-GB" dirty="0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6433212" y="4332063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>
              <a:stCxn id="15" idx="6"/>
            </p:cNvCxnSpPr>
            <p:nvPr/>
          </p:nvCxnSpPr>
          <p:spPr>
            <a:xfrm>
              <a:off x="5261191" y="4295556"/>
              <a:ext cx="1179220" cy="36507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6" name="Group 25605"/>
            <p:cNvGrpSpPr/>
            <p:nvPr/>
          </p:nvGrpSpPr>
          <p:grpSpPr>
            <a:xfrm>
              <a:off x="6433212" y="4521753"/>
              <a:ext cx="1059585" cy="338554"/>
              <a:chOff x="6433212" y="4521753"/>
              <a:chExt cx="1059585" cy="338554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658851" y="4521753"/>
                <a:ext cx="833946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 smtClean="0"/>
                  <a:t>Wallbach</a:t>
                </a:r>
                <a:endParaRPr lang="en-GB" dirty="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6433212" y="4860307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>
              <a:stCxn id="79" idx="6"/>
            </p:cNvCxnSpPr>
            <p:nvPr/>
          </p:nvCxnSpPr>
          <p:spPr>
            <a:xfrm flipV="1">
              <a:off x="4630795" y="2219087"/>
              <a:ext cx="1809616" cy="753856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/>
          <p:cNvSpPr/>
          <p:nvPr>
            <p:custDataLst>
              <p:tags r:id="rId6"/>
            </p:custDataLst>
          </p:nvPr>
        </p:nvSpPr>
        <p:spPr>
          <a:xfrm>
            <a:off x="439934" y="6544290"/>
            <a:ext cx="216024" cy="216024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X</a:t>
            </a:r>
            <a:endParaRPr lang="en-GB" sz="1050" dirty="0"/>
          </a:p>
        </p:txBody>
      </p:sp>
      <p:sp>
        <p:nvSpPr>
          <p:cNvPr id="99" name="TextBox 98"/>
          <p:cNvSpPr txBox="1"/>
          <p:nvPr>
            <p:custDataLst>
              <p:tags r:id="rId7"/>
            </p:custDataLst>
          </p:nvPr>
        </p:nvSpPr>
        <p:spPr>
          <a:xfrm>
            <a:off x="655958" y="6525344"/>
            <a:ext cx="2839239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Number of 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auctions with a surcharge </a:t>
            </a:r>
            <a:r>
              <a:rPr kumimoji="0" lang="en-GB" sz="1050" b="1" i="0" u="none" strike="noStrike" kern="1200" cap="none" spc="0" normalizeH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(entry)</a:t>
            </a:r>
            <a:endParaRPr kumimoji="0" lang="en-GB" sz="1050" b="1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01" name="Oval 100"/>
          <p:cNvSpPr/>
          <p:nvPr>
            <p:custDataLst>
              <p:tags r:id="rId8"/>
            </p:custDataLst>
          </p:nvPr>
        </p:nvSpPr>
        <p:spPr>
          <a:xfrm>
            <a:off x="3635896" y="6544290"/>
            <a:ext cx="216024" cy="216024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X</a:t>
            </a:r>
            <a:endParaRPr lang="en-GB" sz="1050" dirty="0"/>
          </a:p>
        </p:txBody>
      </p:sp>
      <p:sp>
        <p:nvSpPr>
          <p:cNvPr id="106" name="TextBox 105"/>
          <p:cNvSpPr txBox="1"/>
          <p:nvPr>
            <p:custDataLst>
              <p:tags r:id="rId9"/>
            </p:custDataLst>
          </p:nvPr>
        </p:nvSpPr>
        <p:spPr>
          <a:xfrm>
            <a:off x="3829598" y="6525344"/>
            <a:ext cx="2758626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buClr>
                <a:srgbClr val="00888A"/>
              </a:buClr>
            </a:pPr>
            <a:r>
              <a:rPr lang="en-GB" sz="1050" dirty="0">
                <a:solidFill>
                  <a:srgbClr val="575756"/>
                </a:solidFill>
                <a:cs typeface="Helvetica"/>
              </a:rPr>
              <a:t>Number of auctions with a </a:t>
            </a:r>
            <a:r>
              <a:rPr lang="en-GB" sz="1050" dirty="0" smtClean="0">
                <a:solidFill>
                  <a:srgbClr val="575756"/>
                </a:solidFill>
                <a:cs typeface="Helvetica"/>
              </a:rPr>
              <a:t>surcharge </a:t>
            </a:r>
            <a:r>
              <a:rPr lang="en-GB" sz="1050" b="1" dirty="0" smtClean="0">
                <a:solidFill>
                  <a:srgbClr val="575756"/>
                </a:solidFill>
                <a:cs typeface="Helvetica"/>
              </a:rPr>
              <a:t>(exit)</a:t>
            </a:r>
            <a:endParaRPr kumimoji="0" lang="en-GB" sz="1050" b="1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10"/>
            </p:custDataLst>
          </p:nvPr>
        </p:nvCxnSpPr>
        <p:spPr>
          <a:xfrm flipV="1">
            <a:off x="5355744" y="3570594"/>
            <a:ext cx="1550176" cy="21498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>
            <p:custDataLst>
              <p:tags r:id="rId11"/>
            </p:custDataLst>
          </p:nvPr>
        </p:nvSpPr>
        <p:spPr>
          <a:xfrm>
            <a:off x="5208911" y="3666477"/>
            <a:ext cx="255600" cy="2556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5124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yearly capacities </a:t>
            </a:r>
            <a:endParaRPr lang="en-GB" dirty="0"/>
          </a:p>
        </p:txBody>
      </p:sp>
      <p:graphicFrame>
        <p:nvGraphicFramePr>
          <p:cNvPr id="5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47377"/>
              </p:ext>
            </p:extLst>
          </p:nvPr>
        </p:nvGraphicFramePr>
        <p:xfrm>
          <a:off x="360000" y="1440000"/>
          <a:ext cx="828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6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quarterly capacities </a:t>
            </a:r>
            <a:endParaRPr lang="en-GB" dirty="0"/>
          </a:p>
        </p:txBody>
      </p:sp>
      <p:graphicFrame>
        <p:nvGraphicFramePr>
          <p:cNvPr id="5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350080"/>
              </p:ext>
            </p:extLst>
          </p:nvPr>
        </p:nvGraphicFramePr>
        <p:xfrm>
          <a:off x="690772" y="1412875"/>
          <a:ext cx="8023016" cy="172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97572"/>
              </p:ext>
            </p:extLst>
          </p:nvPr>
        </p:nvGraphicFramePr>
        <p:xfrm>
          <a:off x="725388" y="3059633"/>
          <a:ext cx="79884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91195"/>
              </p:ext>
            </p:extLst>
          </p:nvPr>
        </p:nvGraphicFramePr>
        <p:xfrm>
          <a:off x="725388" y="4706299"/>
          <a:ext cx="79884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30014" y="2167029"/>
            <a:ext cx="982961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27.05.13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0014" y="3751204"/>
            <a:ext cx="982961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29.05.13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0014" y="5479396"/>
            <a:ext cx="982961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04.06.13</a:t>
            </a:r>
          </a:p>
        </p:txBody>
      </p:sp>
    </p:spTree>
    <p:extLst>
      <p:ext uri="{BB962C8B-B14F-4D97-AF65-F5344CB8AC3E}">
        <p14:creationId xmlns:p14="http://schemas.microsoft.com/office/powerpoint/2010/main" val="7853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month ahead capacities </a:t>
            </a:r>
            <a:endParaRPr lang="en-GB" dirty="0"/>
          </a:p>
        </p:txBody>
      </p:sp>
      <p:graphicFrame>
        <p:nvGraphicFramePr>
          <p:cNvPr id="4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1047"/>
              </p:ext>
            </p:extLst>
          </p:nvPr>
        </p:nvGraphicFramePr>
        <p:xfrm>
          <a:off x="360000" y="1440000"/>
          <a:ext cx="828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8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day ahead capacities </a:t>
            </a:r>
            <a:endParaRPr lang="en-GB" dirty="0"/>
          </a:p>
        </p:txBody>
      </p:sp>
      <p:graphicFrame>
        <p:nvGraphicFramePr>
          <p:cNvPr id="5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187989"/>
              </p:ext>
            </p:extLst>
          </p:nvPr>
        </p:nvGraphicFramePr>
        <p:xfrm>
          <a:off x="360000" y="1440000"/>
          <a:ext cx="828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15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43589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think-cell Slide" r:id="rId15" imgW="286" imgH="286" progId="TCLayout.ActiveDocument.1">
                  <p:embed/>
                </p:oleObj>
              </mc:Choice>
              <mc:Fallback>
                <p:oleObj name="think-cell Slide" r:id="rId1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44488" y="246063"/>
            <a:ext cx="7323856" cy="677108"/>
          </a:xfrm>
        </p:spPr>
        <p:txBody>
          <a:bodyPr>
            <a:spAutoFit/>
          </a:bodyPr>
          <a:lstStyle/>
          <a:p>
            <a:pPr marL="0" indent="0"/>
            <a:r>
              <a:rPr lang="en-GB" dirty="0" smtClean="0"/>
              <a:t>After only 1 year the early CAM implementation</a:t>
            </a:r>
            <a:r>
              <a:rPr lang="en-GB" baseline="30000" dirty="0" smtClean="0"/>
              <a:t>1</a:t>
            </a:r>
            <a:r>
              <a:rPr lang="en-GB" dirty="0" smtClean="0"/>
              <a:t> by PRISMA started successfully on 1</a:t>
            </a:r>
            <a:r>
              <a:rPr lang="en-GB" baseline="30000" dirty="0"/>
              <a:t> </a:t>
            </a:r>
            <a:r>
              <a:rPr lang="en-GB" dirty="0" smtClean="0"/>
              <a:t>April 2013…</a:t>
            </a:r>
            <a:endParaRPr lang="en-GB" dirty="0"/>
          </a:p>
        </p:txBody>
      </p:sp>
      <p:sp>
        <p:nvSpPr>
          <p:cNvPr id="25" name="AutoShap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1782" y="1772816"/>
            <a:ext cx="8406682" cy="1079500"/>
          </a:xfrm>
          <a:prstGeom prst="rightArrow">
            <a:avLst>
              <a:gd name="adj1" fmla="val 35593"/>
              <a:gd name="adj2" fmla="val 44707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23965" y="2188096"/>
            <a:ext cx="1836000" cy="3522176"/>
            <a:chOff x="2423965" y="2188096"/>
            <a:chExt cx="1836000" cy="3522176"/>
          </a:xfrm>
        </p:grpSpPr>
        <p:cxnSp>
          <p:nvCxnSpPr>
            <p:cNvPr id="24" name="Connecteur en angle 45"/>
            <p:cNvCxnSpPr/>
            <p:nvPr>
              <p:custDataLst>
                <p:tags r:id="rId12"/>
              </p:custDataLst>
            </p:nvPr>
          </p:nvCxnSpPr>
          <p:spPr>
            <a:xfrm>
              <a:off x="3341965" y="2408280"/>
              <a:ext cx="0" cy="1853222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423965" y="4270409"/>
              <a:ext cx="1836000" cy="1439863"/>
              <a:chOff x="2423965" y="4270409"/>
              <a:chExt cx="1836000" cy="1439863"/>
            </a:xfrm>
          </p:grpSpPr>
          <p:sp>
            <p:nvSpPr>
              <p:cNvPr id="29" name="Freeform 3"/>
              <p:cNvSpPr>
                <a:spLocks/>
              </p:cNvSpPr>
              <p:nvPr/>
            </p:nvSpPr>
            <p:spPr bwMode="auto">
              <a:xfrm>
                <a:off x="2423965" y="4682811"/>
                <a:ext cx="1836000" cy="1027461"/>
              </a:xfrm>
              <a:custGeom>
                <a:avLst/>
                <a:gdLst>
                  <a:gd name="T0" fmla="*/ 2147483647 w 365"/>
                  <a:gd name="T1" fmla="*/ 0 h 187"/>
                  <a:gd name="T2" fmla="*/ 2147483647 w 365"/>
                  <a:gd name="T3" fmla="*/ 2147483647 h 187"/>
                  <a:gd name="T4" fmla="*/ 2147483647 w 365"/>
                  <a:gd name="T5" fmla="*/ 2147483647 h 187"/>
                  <a:gd name="T6" fmla="*/ 2147483647 w 365"/>
                  <a:gd name="T7" fmla="*/ 2147483647 h 187"/>
                  <a:gd name="T8" fmla="*/ 0 w 365"/>
                  <a:gd name="T9" fmla="*/ 2147483647 h 187"/>
                  <a:gd name="T10" fmla="*/ 0 w 365"/>
                  <a:gd name="T11" fmla="*/ 0 h 187"/>
                  <a:gd name="T12" fmla="*/ 2147483647 w 365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187"/>
                  <a:gd name="T23" fmla="*/ 365 w 365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187">
                    <a:moveTo>
                      <a:pt x="365" y="0"/>
                    </a:moveTo>
                    <a:lnTo>
                      <a:pt x="365" y="177"/>
                    </a:lnTo>
                    <a:cubicBezTo>
                      <a:pt x="365" y="182"/>
                      <a:pt x="360" y="187"/>
                      <a:pt x="355" y="187"/>
                    </a:cubicBezTo>
                    <a:lnTo>
                      <a:pt x="10" y="187"/>
                    </a:lnTo>
                    <a:cubicBezTo>
                      <a:pt x="5" y="187"/>
                      <a:pt x="0" y="182"/>
                      <a:pt x="0" y="177"/>
                    </a:cubicBezTo>
                    <a:lnTo>
                      <a:pt x="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575756"/>
                    </a:solidFill>
                  </a:rPr>
                  <a:t>Application of the uniform-price auction </a:t>
                </a:r>
                <a:r>
                  <a:rPr lang="en-US" sz="1200" dirty="0" smtClean="0">
                    <a:solidFill>
                      <a:srgbClr val="575756"/>
                    </a:solidFill>
                  </a:rPr>
                  <a:t>algorithm</a:t>
                </a:r>
                <a:endParaRPr lang="en-US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30" name="Auf der gleichen Seite des Rechtecks liegende Ecken abrunden 35"/>
              <p:cNvSpPr>
                <a:spLocks/>
              </p:cNvSpPr>
              <p:nvPr/>
            </p:nvSpPr>
            <p:spPr bwMode="auto">
              <a:xfrm>
                <a:off x="2423965" y="4270409"/>
                <a:ext cx="1836000" cy="453500"/>
              </a:xfrm>
              <a:custGeom>
                <a:avLst/>
                <a:gdLst>
                  <a:gd name="T0" fmla="*/ 0 w 3587750"/>
                  <a:gd name="T1" fmla="*/ 0 h 508000"/>
                  <a:gd name="T2" fmla="*/ 0 w 3587750"/>
                  <a:gd name="T3" fmla="*/ 0 h 508000"/>
                  <a:gd name="T4" fmla="*/ 0 w 3587750"/>
                  <a:gd name="T5" fmla="*/ 0 h 508000"/>
                  <a:gd name="T6" fmla="*/ 0 w 3587750"/>
                  <a:gd name="T7" fmla="*/ 0 h 508000"/>
                  <a:gd name="T8" fmla="*/ 0 w 3587750"/>
                  <a:gd name="T9" fmla="*/ 0 h 508000"/>
                  <a:gd name="T10" fmla="*/ 0 w 3587750"/>
                  <a:gd name="T11" fmla="*/ 0 h 508000"/>
                  <a:gd name="T12" fmla="*/ 0 w 3587750"/>
                  <a:gd name="T13" fmla="*/ 0 h 508000"/>
                  <a:gd name="T14" fmla="*/ 0 w 3587750"/>
                  <a:gd name="T15" fmla="*/ 0 h 508000"/>
                  <a:gd name="T16" fmla="*/ 0 w 3587750"/>
                  <a:gd name="T17" fmla="*/ 0 h 508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87750"/>
                  <a:gd name="T28" fmla="*/ 0 h 508000"/>
                  <a:gd name="T29" fmla="*/ 3587750 w 3587750"/>
                  <a:gd name="T30" fmla="*/ 508000 h 508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87750" h="508000">
                    <a:moveTo>
                      <a:pt x="84668" y="0"/>
                    </a:moveTo>
                    <a:lnTo>
                      <a:pt x="3503082" y="0"/>
                    </a:lnTo>
                    <a:cubicBezTo>
                      <a:pt x="3549843" y="0"/>
                      <a:pt x="3587750" y="37907"/>
                      <a:pt x="3587750" y="84668"/>
                    </a:cubicBezTo>
                    <a:lnTo>
                      <a:pt x="3587750" y="508000"/>
                    </a:lnTo>
                    <a:lnTo>
                      <a:pt x="0" y="508000"/>
                    </a:lnTo>
                    <a:lnTo>
                      <a:pt x="0" y="84668"/>
                    </a:lnTo>
                    <a:cubicBezTo>
                      <a:pt x="0" y="37907"/>
                      <a:pt x="37907" y="0"/>
                      <a:pt x="8466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b="1" dirty="0" smtClean="0">
                    <a:solidFill>
                      <a:srgbClr val="FFFFFF"/>
                    </a:solidFill>
                    <a:latin typeface="Arial" charset="0"/>
                    <a:ea typeface="Arial Unicode MS" pitchFamily="34" charset="-128"/>
                    <a:cs typeface="Arial" charset="0"/>
                  </a:rPr>
                  <a:t>First DA auctions</a:t>
                </a:r>
                <a:endParaRPr lang="en-GB" sz="1200" b="1" dirty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endParaRPr>
              </a:p>
            </p:txBody>
          </p:sp>
        </p:grpSp>
        <p:sp>
          <p:nvSpPr>
            <p:cNvPr id="36" name="Text Box 6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46660" y="2188096"/>
              <a:ext cx="139061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 Apr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744" y="2188096"/>
            <a:ext cx="1836000" cy="3522176"/>
            <a:chOff x="431744" y="2188096"/>
            <a:chExt cx="1836000" cy="3522176"/>
          </a:xfrm>
        </p:grpSpPr>
        <p:cxnSp>
          <p:nvCxnSpPr>
            <p:cNvPr id="50" name="Connecteur en angle 45"/>
            <p:cNvCxnSpPr/>
            <p:nvPr>
              <p:custDataLst>
                <p:tags r:id="rId10"/>
              </p:custDataLst>
            </p:nvPr>
          </p:nvCxnSpPr>
          <p:spPr>
            <a:xfrm>
              <a:off x="1349744" y="2495873"/>
              <a:ext cx="1" cy="1774536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31744" y="4261502"/>
              <a:ext cx="1836000" cy="1448770"/>
              <a:chOff x="431744" y="4261502"/>
              <a:chExt cx="1836000" cy="1448770"/>
            </a:xfrm>
          </p:grpSpPr>
          <p:sp>
            <p:nvSpPr>
              <p:cNvPr id="34" name="Freeform 3"/>
              <p:cNvSpPr>
                <a:spLocks/>
              </p:cNvSpPr>
              <p:nvPr/>
            </p:nvSpPr>
            <p:spPr bwMode="auto">
              <a:xfrm>
                <a:off x="431744" y="4682811"/>
                <a:ext cx="1836000" cy="1027461"/>
              </a:xfrm>
              <a:custGeom>
                <a:avLst/>
                <a:gdLst>
                  <a:gd name="T0" fmla="*/ 2147483647 w 365"/>
                  <a:gd name="T1" fmla="*/ 0 h 187"/>
                  <a:gd name="T2" fmla="*/ 2147483647 w 365"/>
                  <a:gd name="T3" fmla="*/ 2147483647 h 187"/>
                  <a:gd name="T4" fmla="*/ 2147483647 w 365"/>
                  <a:gd name="T5" fmla="*/ 2147483647 h 187"/>
                  <a:gd name="T6" fmla="*/ 2147483647 w 365"/>
                  <a:gd name="T7" fmla="*/ 2147483647 h 187"/>
                  <a:gd name="T8" fmla="*/ 0 w 365"/>
                  <a:gd name="T9" fmla="*/ 2147483647 h 187"/>
                  <a:gd name="T10" fmla="*/ 0 w 365"/>
                  <a:gd name="T11" fmla="*/ 0 h 187"/>
                  <a:gd name="T12" fmla="*/ 2147483647 w 365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187"/>
                  <a:gd name="T23" fmla="*/ 365 w 365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187">
                    <a:moveTo>
                      <a:pt x="365" y="0"/>
                    </a:moveTo>
                    <a:lnTo>
                      <a:pt x="365" y="177"/>
                    </a:lnTo>
                    <a:cubicBezTo>
                      <a:pt x="365" y="182"/>
                      <a:pt x="360" y="187"/>
                      <a:pt x="355" y="187"/>
                    </a:cubicBezTo>
                    <a:lnTo>
                      <a:pt x="10" y="187"/>
                    </a:lnTo>
                    <a:cubicBezTo>
                      <a:pt x="5" y="187"/>
                      <a:pt x="0" y="182"/>
                      <a:pt x="0" y="177"/>
                    </a:cubicBezTo>
                    <a:lnTo>
                      <a:pt x="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575756"/>
                    </a:solidFill>
                  </a:rPr>
                  <a:t>Registration start for shippers in order to prepare April </a:t>
                </a:r>
                <a:r>
                  <a:rPr lang="en-GB" sz="1200" dirty="0" smtClean="0">
                    <a:solidFill>
                      <a:srgbClr val="575756"/>
                    </a:solidFill>
                  </a:rPr>
                  <a:t>1</a:t>
                </a:r>
                <a:r>
                  <a:rPr lang="en-GB" sz="1200" baseline="30000" dirty="0" smtClean="0">
                    <a:solidFill>
                      <a:srgbClr val="575756"/>
                    </a:solidFill>
                  </a:rPr>
                  <a:t>st</a:t>
                </a:r>
                <a:endParaRPr lang="en-GB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35" name="Auf der gleichen Seite des Rechtecks liegende Ecken abrunden 35"/>
              <p:cNvSpPr>
                <a:spLocks/>
              </p:cNvSpPr>
              <p:nvPr/>
            </p:nvSpPr>
            <p:spPr bwMode="auto">
              <a:xfrm>
                <a:off x="431744" y="4261502"/>
                <a:ext cx="1836000" cy="453500"/>
              </a:xfrm>
              <a:custGeom>
                <a:avLst/>
                <a:gdLst>
                  <a:gd name="T0" fmla="*/ 0 w 3587750"/>
                  <a:gd name="T1" fmla="*/ 0 h 508000"/>
                  <a:gd name="T2" fmla="*/ 0 w 3587750"/>
                  <a:gd name="T3" fmla="*/ 0 h 508000"/>
                  <a:gd name="T4" fmla="*/ 0 w 3587750"/>
                  <a:gd name="T5" fmla="*/ 0 h 508000"/>
                  <a:gd name="T6" fmla="*/ 0 w 3587750"/>
                  <a:gd name="T7" fmla="*/ 0 h 508000"/>
                  <a:gd name="T8" fmla="*/ 0 w 3587750"/>
                  <a:gd name="T9" fmla="*/ 0 h 508000"/>
                  <a:gd name="T10" fmla="*/ 0 w 3587750"/>
                  <a:gd name="T11" fmla="*/ 0 h 508000"/>
                  <a:gd name="T12" fmla="*/ 0 w 3587750"/>
                  <a:gd name="T13" fmla="*/ 0 h 508000"/>
                  <a:gd name="T14" fmla="*/ 0 w 3587750"/>
                  <a:gd name="T15" fmla="*/ 0 h 508000"/>
                  <a:gd name="T16" fmla="*/ 0 w 3587750"/>
                  <a:gd name="T17" fmla="*/ 0 h 508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87750"/>
                  <a:gd name="T28" fmla="*/ 0 h 508000"/>
                  <a:gd name="T29" fmla="*/ 3587750 w 3587750"/>
                  <a:gd name="T30" fmla="*/ 508000 h 508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87750" h="508000">
                    <a:moveTo>
                      <a:pt x="84668" y="0"/>
                    </a:moveTo>
                    <a:lnTo>
                      <a:pt x="3503082" y="0"/>
                    </a:lnTo>
                    <a:cubicBezTo>
                      <a:pt x="3549843" y="0"/>
                      <a:pt x="3587750" y="37907"/>
                      <a:pt x="3587750" y="84668"/>
                    </a:cubicBezTo>
                    <a:lnTo>
                      <a:pt x="3587750" y="508000"/>
                    </a:lnTo>
                    <a:lnTo>
                      <a:pt x="0" y="508000"/>
                    </a:lnTo>
                    <a:lnTo>
                      <a:pt x="0" y="84668"/>
                    </a:lnTo>
                    <a:cubicBezTo>
                      <a:pt x="0" y="37907"/>
                      <a:pt x="37907" y="0"/>
                      <a:pt x="84668" y="0"/>
                    </a:cubicBezTo>
                    <a:close/>
                  </a:path>
                </a:pathLst>
              </a:custGeom>
              <a:ln cap="rnd"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b="1" dirty="0" smtClean="0">
                    <a:solidFill>
                      <a:srgbClr val="FFFFFF"/>
                    </a:solidFill>
                    <a:latin typeface="Arial" charset="0"/>
                    <a:ea typeface="Arial Unicode MS" pitchFamily="34" charset="-128"/>
                    <a:cs typeface="Arial" charset="0"/>
                  </a:rPr>
                  <a:t>Registration start</a:t>
                </a:r>
                <a:endParaRPr lang="en-GB" sz="1200" b="1" dirty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endParaRPr>
              </a:p>
            </p:txBody>
          </p:sp>
        </p:grpSp>
        <p:sp>
          <p:nvSpPr>
            <p:cNvPr id="38" name="Text Box 6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54439" y="2188096"/>
              <a:ext cx="139061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20 Feb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9" name="Text Placeholder 3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344488" y="1416339"/>
            <a:ext cx="8369300" cy="39134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6B90"/>
                </a:solidFill>
              </a:rPr>
              <a:t>Platform </a:t>
            </a:r>
            <a:r>
              <a:rPr lang="en-GB" sz="1800" b="1" dirty="0">
                <a:solidFill>
                  <a:srgbClr val="006B90"/>
                </a:solidFill>
              </a:rPr>
              <a:t>g</a:t>
            </a:r>
            <a:r>
              <a:rPr lang="en-GB" sz="1800" b="1" dirty="0" smtClean="0">
                <a:solidFill>
                  <a:srgbClr val="006B90"/>
                </a:solidFill>
              </a:rPr>
              <a:t>o-live step by </a:t>
            </a:r>
            <a:r>
              <a:rPr lang="en-GB" sz="1800" b="1" dirty="0">
                <a:solidFill>
                  <a:srgbClr val="006B90"/>
                </a:solidFill>
              </a:rPr>
              <a:t>step. </a:t>
            </a:r>
            <a:r>
              <a:rPr lang="en-GB" sz="1800" b="1" dirty="0" smtClean="0">
                <a:solidFill>
                  <a:srgbClr val="006B90"/>
                </a:solidFill>
              </a:rPr>
              <a:t>From idea to launch in less than a year.</a:t>
            </a:r>
            <a:endParaRPr lang="en-GB" sz="1800" b="1" dirty="0">
              <a:solidFill>
                <a:srgbClr val="006B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16186" y="2188096"/>
            <a:ext cx="1836000" cy="3522176"/>
            <a:chOff x="4416186" y="2188096"/>
            <a:chExt cx="1836000" cy="3522176"/>
          </a:xfrm>
        </p:grpSpPr>
        <p:cxnSp>
          <p:nvCxnSpPr>
            <p:cNvPr id="42" name="Connecteur en angle 45"/>
            <p:cNvCxnSpPr/>
            <p:nvPr>
              <p:custDataLst>
                <p:tags r:id="rId8"/>
              </p:custDataLst>
            </p:nvPr>
          </p:nvCxnSpPr>
          <p:spPr>
            <a:xfrm>
              <a:off x="5334187" y="2509665"/>
              <a:ext cx="0" cy="1751837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3"/>
            <p:cNvSpPr>
              <a:spLocks/>
            </p:cNvSpPr>
            <p:nvPr/>
          </p:nvSpPr>
          <p:spPr bwMode="auto">
            <a:xfrm>
              <a:off x="4416186" y="4682811"/>
              <a:ext cx="1836000" cy="1027461"/>
            </a:xfrm>
            <a:custGeom>
              <a:avLst/>
              <a:gdLst>
                <a:gd name="T0" fmla="*/ 2147483647 w 365"/>
                <a:gd name="T1" fmla="*/ 0 h 187"/>
                <a:gd name="T2" fmla="*/ 2147483647 w 365"/>
                <a:gd name="T3" fmla="*/ 2147483647 h 187"/>
                <a:gd name="T4" fmla="*/ 2147483647 w 365"/>
                <a:gd name="T5" fmla="*/ 2147483647 h 187"/>
                <a:gd name="T6" fmla="*/ 2147483647 w 365"/>
                <a:gd name="T7" fmla="*/ 2147483647 h 187"/>
                <a:gd name="T8" fmla="*/ 0 w 365"/>
                <a:gd name="T9" fmla="*/ 2147483647 h 187"/>
                <a:gd name="T10" fmla="*/ 0 w 365"/>
                <a:gd name="T11" fmla="*/ 0 h 187"/>
                <a:gd name="T12" fmla="*/ 2147483647 w 365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187"/>
                <a:gd name="T23" fmla="*/ 365 w 365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187">
                  <a:moveTo>
                    <a:pt x="365" y="0"/>
                  </a:moveTo>
                  <a:lnTo>
                    <a:pt x="365" y="177"/>
                  </a:lnTo>
                  <a:cubicBezTo>
                    <a:pt x="365" y="182"/>
                    <a:pt x="360" y="187"/>
                    <a:pt x="355" y="187"/>
                  </a:cubicBezTo>
                  <a:lnTo>
                    <a:pt x="10" y="187"/>
                  </a:lnTo>
                  <a:cubicBezTo>
                    <a:pt x="5" y="187"/>
                    <a:pt x="0" y="182"/>
                    <a:pt x="0" y="177"/>
                  </a:cubicBezTo>
                  <a:lnTo>
                    <a:pt x="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bg1"/>
            </a:solidFill>
            <a:ln w="31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575756"/>
                  </a:solidFill>
                </a:rPr>
                <a:t>Application of the ascending-clock auction </a:t>
              </a:r>
              <a:r>
                <a:rPr lang="en-GB" sz="1200" dirty="0" smtClean="0">
                  <a:solidFill>
                    <a:srgbClr val="575756"/>
                  </a:solidFill>
                </a:rPr>
                <a:t>algorithm</a:t>
              </a:r>
              <a:endParaRPr lang="en-GB" sz="1200" dirty="0">
                <a:solidFill>
                  <a:srgbClr val="575756"/>
                </a:solidFill>
              </a:endParaRPr>
            </a:p>
          </p:txBody>
        </p:sp>
        <p:sp>
          <p:nvSpPr>
            <p:cNvPr id="47" name="Auf der gleichen Seite des Rechtecks liegende Ecken abrunden 35"/>
            <p:cNvSpPr>
              <a:spLocks/>
            </p:cNvSpPr>
            <p:nvPr/>
          </p:nvSpPr>
          <p:spPr bwMode="auto">
            <a:xfrm>
              <a:off x="4416186" y="4258545"/>
              <a:ext cx="1836000" cy="453500"/>
            </a:xfrm>
            <a:custGeom>
              <a:avLst/>
              <a:gdLst>
                <a:gd name="T0" fmla="*/ 0 w 3587750"/>
                <a:gd name="T1" fmla="*/ 0 h 508000"/>
                <a:gd name="T2" fmla="*/ 0 w 3587750"/>
                <a:gd name="T3" fmla="*/ 0 h 508000"/>
                <a:gd name="T4" fmla="*/ 0 w 3587750"/>
                <a:gd name="T5" fmla="*/ 0 h 508000"/>
                <a:gd name="T6" fmla="*/ 0 w 3587750"/>
                <a:gd name="T7" fmla="*/ 0 h 508000"/>
                <a:gd name="T8" fmla="*/ 0 w 3587750"/>
                <a:gd name="T9" fmla="*/ 0 h 508000"/>
                <a:gd name="T10" fmla="*/ 0 w 3587750"/>
                <a:gd name="T11" fmla="*/ 0 h 508000"/>
                <a:gd name="T12" fmla="*/ 0 w 3587750"/>
                <a:gd name="T13" fmla="*/ 0 h 508000"/>
                <a:gd name="T14" fmla="*/ 0 w 3587750"/>
                <a:gd name="T15" fmla="*/ 0 h 508000"/>
                <a:gd name="T16" fmla="*/ 0 w 3587750"/>
                <a:gd name="T17" fmla="*/ 0 h 508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7750"/>
                <a:gd name="T28" fmla="*/ 0 h 508000"/>
                <a:gd name="T29" fmla="*/ 3587750 w 3587750"/>
                <a:gd name="T30" fmla="*/ 508000 h 508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7750" h="508000">
                  <a:moveTo>
                    <a:pt x="84668" y="0"/>
                  </a:moveTo>
                  <a:lnTo>
                    <a:pt x="3503082" y="0"/>
                  </a:lnTo>
                  <a:cubicBezTo>
                    <a:pt x="3549843" y="0"/>
                    <a:pt x="3587750" y="37907"/>
                    <a:pt x="3587750" y="84668"/>
                  </a:cubicBezTo>
                  <a:lnTo>
                    <a:pt x="3587750" y="508000"/>
                  </a:lnTo>
                  <a:lnTo>
                    <a:pt x="0" y="508000"/>
                  </a:lnTo>
                  <a:lnTo>
                    <a:pt x="0" y="84668"/>
                  </a:lnTo>
                  <a:cubicBezTo>
                    <a:pt x="0" y="37907"/>
                    <a:pt x="37907" y="0"/>
                    <a:pt x="84668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rPr>
                <a:t>First monthly auctions</a:t>
              </a:r>
              <a:endParaRPr lang="en-GB" sz="12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48" name="Text Box 6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38881" y="2188096"/>
              <a:ext cx="139061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15 Apr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8408" y="2188096"/>
            <a:ext cx="1836000" cy="3522176"/>
            <a:chOff x="6408408" y="2188096"/>
            <a:chExt cx="1836000" cy="3522176"/>
          </a:xfrm>
        </p:grpSpPr>
        <p:cxnSp>
          <p:nvCxnSpPr>
            <p:cNvPr id="51" name="Connecteur en angle 45"/>
            <p:cNvCxnSpPr/>
            <p:nvPr>
              <p:custDataLst>
                <p:tags r:id="rId6"/>
              </p:custDataLst>
            </p:nvPr>
          </p:nvCxnSpPr>
          <p:spPr>
            <a:xfrm>
              <a:off x="7326408" y="2509666"/>
              <a:ext cx="0" cy="1760743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3"/>
            <p:cNvSpPr>
              <a:spLocks/>
            </p:cNvSpPr>
            <p:nvPr/>
          </p:nvSpPr>
          <p:spPr bwMode="auto">
            <a:xfrm>
              <a:off x="6408408" y="4682811"/>
              <a:ext cx="1836000" cy="1027461"/>
            </a:xfrm>
            <a:custGeom>
              <a:avLst/>
              <a:gdLst>
                <a:gd name="T0" fmla="*/ 2147483647 w 365"/>
                <a:gd name="T1" fmla="*/ 0 h 187"/>
                <a:gd name="T2" fmla="*/ 2147483647 w 365"/>
                <a:gd name="T3" fmla="*/ 2147483647 h 187"/>
                <a:gd name="T4" fmla="*/ 2147483647 w 365"/>
                <a:gd name="T5" fmla="*/ 2147483647 h 187"/>
                <a:gd name="T6" fmla="*/ 2147483647 w 365"/>
                <a:gd name="T7" fmla="*/ 2147483647 h 187"/>
                <a:gd name="T8" fmla="*/ 0 w 365"/>
                <a:gd name="T9" fmla="*/ 2147483647 h 187"/>
                <a:gd name="T10" fmla="*/ 0 w 365"/>
                <a:gd name="T11" fmla="*/ 0 h 187"/>
                <a:gd name="T12" fmla="*/ 2147483647 w 365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187"/>
                <a:gd name="T23" fmla="*/ 365 w 365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187">
                  <a:moveTo>
                    <a:pt x="365" y="0"/>
                  </a:moveTo>
                  <a:lnTo>
                    <a:pt x="365" y="177"/>
                  </a:lnTo>
                  <a:cubicBezTo>
                    <a:pt x="365" y="182"/>
                    <a:pt x="360" y="187"/>
                    <a:pt x="355" y="187"/>
                  </a:cubicBezTo>
                  <a:lnTo>
                    <a:pt x="10" y="187"/>
                  </a:lnTo>
                  <a:cubicBezTo>
                    <a:pt x="5" y="187"/>
                    <a:pt x="0" y="182"/>
                    <a:pt x="0" y="177"/>
                  </a:cubicBezTo>
                  <a:lnTo>
                    <a:pt x="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bg1"/>
            </a:solidFill>
            <a:ln w="31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575756"/>
                  </a:solidFill>
                </a:rPr>
                <a:t>Application of the ascending-clock auction </a:t>
              </a:r>
              <a:r>
                <a:rPr lang="en-GB" sz="1200" dirty="0" smtClean="0">
                  <a:solidFill>
                    <a:srgbClr val="575756"/>
                  </a:solidFill>
                </a:rPr>
                <a:t>algorithm</a:t>
              </a:r>
              <a:endParaRPr lang="en-GB" sz="1200" dirty="0">
                <a:solidFill>
                  <a:srgbClr val="575756"/>
                </a:solidFill>
              </a:endParaRPr>
            </a:p>
          </p:txBody>
        </p:sp>
        <p:sp>
          <p:nvSpPr>
            <p:cNvPr id="56" name="Auf der gleichen Seite des Rechtecks liegende Ecken abrunden 35"/>
            <p:cNvSpPr>
              <a:spLocks/>
            </p:cNvSpPr>
            <p:nvPr/>
          </p:nvSpPr>
          <p:spPr bwMode="auto">
            <a:xfrm>
              <a:off x="6408408" y="4258545"/>
              <a:ext cx="1836000" cy="453500"/>
            </a:xfrm>
            <a:custGeom>
              <a:avLst/>
              <a:gdLst>
                <a:gd name="T0" fmla="*/ 0 w 3587750"/>
                <a:gd name="T1" fmla="*/ 0 h 508000"/>
                <a:gd name="T2" fmla="*/ 0 w 3587750"/>
                <a:gd name="T3" fmla="*/ 0 h 508000"/>
                <a:gd name="T4" fmla="*/ 0 w 3587750"/>
                <a:gd name="T5" fmla="*/ 0 h 508000"/>
                <a:gd name="T6" fmla="*/ 0 w 3587750"/>
                <a:gd name="T7" fmla="*/ 0 h 508000"/>
                <a:gd name="T8" fmla="*/ 0 w 3587750"/>
                <a:gd name="T9" fmla="*/ 0 h 508000"/>
                <a:gd name="T10" fmla="*/ 0 w 3587750"/>
                <a:gd name="T11" fmla="*/ 0 h 508000"/>
                <a:gd name="T12" fmla="*/ 0 w 3587750"/>
                <a:gd name="T13" fmla="*/ 0 h 508000"/>
                <a:gd name="T14" fmla="*/ 0 w 3587750"/>
                <a:gd name="T15" fmla="*/ 0 h 508000"/>
                <a:gd name="T16" fmla="*/ 0 w 3587750"/>
                <a:gd name="T17" fmla="*/ 0 h 508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7750"/>
                <a:gd name="T28" fmla="*/ 0 h 508000"/>
                <a:gd name="T29" fmla="*/ 3587750 w 3587750"/>
                <a:gd name="T30" fmla="*/ 508000 h 508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7750" h="508000">
                  <a:moveTo>
                    <a:pt x="84668" y="0"/>
                  </a:moveTo>
                  <a:lnTo>
                    <a:pt x="3503082" y="0"/>
                  </a:lnTo>
                  <a:cubicBezTo>
                    <a:pt x="3549843" y="0"/>
                    <a:pt x="3587750" y="37907"/>
                    <a:pt x="3587750" y="84668"/>
                  </a:cubicBezTo>
                  <a:lnTo>
                    <a:pt x="3587750" y="508000"/>
                  </a:lnTo>
                  <a:lnTo>
                    <a:pt x="0" y="508000"/>
                  </a:lnTo>
                  <a:lnTo>
                    <a:pt x="0" y="84668"/>
                  </a:lnTo>
                  <a:cubicBezTo>
                    <a:pt x="0" y="37907"/>
                    <a:pt x="37907" y="0"/>
                    <a:pt x="84668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rPr>
                <a:t>First yearly auctions</a:t>
              </a:r>
              <a:endParaRPr lang="en-GB" sz="12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57" name="Text Box 6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31103" y="2188096"/>
              <a:ext cx="139061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6 May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1520" y="6423139"/>
            <a:ext cx="653447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buClr>
                <a:srgbClr val="00888A"/>
              </a:buClr>
            </a:pPr>
            <a:r>
              <a:rPr lang="en-GB" sz="1000" dirty="0" smtClean="0">
                <a:solidFill>
                  <a:srgbClr val="575756"/>
                </a:solidFill>
                <a:latin typeface="Helvetica"/>
                <a:cs typeface="Helvetica"/>
              </a:rPr>
              <a:t>1 – Early implementation of </a:t>
            </a:r>
            <a:r>
              <a:rPr lang="en-GB" sz="1000" dirty="0" smtClean="0">
                <a:solidFill>
                  <a:srgbClr val="575756"/>
                </a:solidFill>
                <a:cs typeface="Helvetica"/>
              </a:rPr>
              <a:t>CAM </a:t>
            </a:r>
            <a:r>
              <a:rPr lang="en-GB" sz="1000" dirty="0">
                <a:solidFill>
                  <a:srgbClr val="575756"/>
                </a:solidFill>
                <a:cs typeface="Helvetica"/>
              </a:rPr>
              <a:t>NC </a:t>
            </a:r>
            <a:r>
              <a:rPr lang="en-GB" sz="1000" dirty="0" smtClean="0">
                <a:solidFill>
                  <a:srgbClr val="575756"/>
                </a:solidFill>
                <a:cs typeface="Helvetica"/>
              </a:rPr>
              <a:t>was asked </a:t>
            </a:r>
            <a:r>
              <a:rPr lang="en-GB" sz="1000" dirty="0">
                <a:solidFill>
                  <a:srgbClr val="575756"/>
                </a:solidFill>
                <a:cs typeface="Helvetica"/>
              </a:rPr>
              <a:t>and encouraged by ACER and </a:t>
            </a:r>
            <a:r>
              <a:rPr lang="en-GB" sz="1000" dirty="0" smtClean="0">
                <a:solidFill>
                  <a:srgbClr val="575756"/>
                </a:solidFill>
                <a:cs typeface="Helvetica"/>
              </a:rPr>
              <a:t>European Commission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54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PRISMA has implemented </a:t>
            </a:r>
            <a:r>
              <a:rPr lang="en-GB" dirty="0"/>
              <a:t>almost all of the </a:t>
            </a:r>
            <a:r>
              <a:rPr lang="en-GB" dirty="0" smtClean="0"/>
              <a:t>NC </a:t>
            </a:r>
            <a:r>
              <a:rPr lang="en-GB" dirty="0"/>
              <a:t>CAM </a:t>
            </a:r>
            <a:r>
              <a:rPr lang="en-GB" dirty="0" smtClean="0"/>
              <a:t>requirements</a:t>
            </a:r>
            <a:r>
              <a:rPr lang="en-GB" dirty="0"/>
              <a:t>. Two years ahead of time.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662958"/>
          </a:xfrm>
        </p:spPr>
        <p:txBody>
          <a:bodyPr/>
          <a:lstStyle/>
          <a:p>
            <a:r>
              <a:rPr lang="en-US" b="1" dirty="0">
                <a:solidFill>
                  <a:srgbClr val="00888A"/>
                </a:solidFill>
              </a:rPr>
              <a:t>Capacity products</a:t>
            </a:r>
          </a:p>
          <a:p>
            <a:pPr lvl="1"/>
            <a:r>
              <a:rPr lang="en-US" dirty="0"/>
              <a:t>Bundled products between hubs</a:t>
            </a:r>
          </a:p>
          <a:p>
            <a:pPr lvl="1"/>
            <a:r>
              <a:rPr lang="en-US" dirty="0"/>
              <a:t>Unbundled products</a:t>
            </a:r>
          </a:p>
          <a:p>
            <a:pPr lvl="1"/>
            <a:r>
              <a:rPr lang="en-US" dirty="0"/>
              <a:t>Products as defined in the </a:t>
            </a:r>
            <a:r>
              <a:rPr lang="en-US" dirty="0" smtClean="0"/>
              <a:t>CAM Network code</a:t>
            </a:r>
            <a:endParaRPr lang="en-US" dirty="0"/>
          </a:p>
          <a:p>
            <a:pPr lvl="1"/>
            <a:r>
              <a:rPr lang="en-US" dirty="0"/>
              <a:t>Firm &amp; Interruptible</a:t>
            </a:r>
          </a:p>
          <a:p>
            <a:pPr lvl="1"/>
            <a:endParaRPr lang="en-US" dirty="0"/>
          </a:p>
          <a:p>
            <a:r>
              <a:rPr lang="en-US" dirty="0"/>
              <a:t>All products available on one platform: </a:t>
            </a:r>
            <a:br>
              <a:rPr lang="en-US" dirty="0"/>
            </a:br>
            <a:r>
              <a:rPr lang="en-US" sz="1800" b="1" dirty="0" smtClean="0">
                <a:solidFill>
                  <a:srgbClr val="00888A"/>
                </a:solidFill>
              </a:rPr>
              <a:t>PRISMA </a:t>
            </a:r>
            <a:r>
              <a:rPr lang="en-US" sz="1800" b="1" dirty="0">
                <a:solidFill>
                  <a:srgbClr val="00888A"/>
                </a:solidFill>
              </a:rPr>
              <a:t>European Capacity Platform</a:t>
            </a:r>
          </a:p>
          <a:p>
            <a:endParaRPr lang="en-US" b="1" dirty="0" smtClean="0">
              <a:solidFill>
                <a:srgbClr val="00888A"/>
              </a:solidFill>
            </a:endParaRPr>
          </a:p>
          <a:p>
            <a:r>
              <a:rPr lang="en-US" b="1" dirty="0" smtClean="0">
                <a:solidFill>
                  <a:srgbClr val="00888A"/>
                </a:solidFill>
              </a:rPr>
              <a:t>Allocation </a:t>
            </a:r>
            <a:r>
              <a:rPr lang="en-US" b="1" dirty="0" smtClean="0">
                <a:solidFill>
                  <a:schemeClr val="tx1"/>
                </a:solidFill>
              </a:rPr>
              <a:t>– </a:t>
            </a:r>
            <a:r>
              <a:rPr lang="en-US" dirty="0" smtClean="0"/>
              <a:t>Auction mechanisms </a:t>
            </a:r>
            <a:r>
              <a:rPr lang="en-US" dirty="0"/>
              <a:t>as </a:t>
            </a:r>
            <a:r>
              <a:rPr lang="en-US" dirty="0" smtClean="0"/>
              <a:t>described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NC CAM</a:t>
            </a:r>
            <a:endParaRPr lang="en-US" dirty="0"/>
          </a:p>
          <a:p>
            <a:pPr lvl="2"/>
            <a:r>
              <a:rPr lang="en-US" dirty="0"/>
              <a:t>Uniform price </a:t>
            </a:r>
            <a:r>
              <a:rPr lang="en-US" dirty="0" smtClean="0"/>
              <a:t>auction: </a:t>
            </a:r>
            <a:r>
              <a:rPr lang="en-US" dirty="0"/>
              <a:t>day-ahead products</a:t>
            </a:r>
          </a:p>
          <a:p>
            <a:pPr lvl="2"/>
            <a:r>
              <a:rPr lang="en-US" dirty="0"/>
              <a:t>Ascending clock </a:t>
            </a:r>
            <a:r>
              <a:rPr lang="en-US" dirty="0" smtClean="0"/>
              <a:t>algorithm: </a:t>
            </a:r>
            <a:r>
              <a:rPr lang="en-US" dirty="0"/>
              <a:t>monthly, quarterly and yearly </a:t>
            </a:r>
            <a:r>
              <a:rPr lang="en-US" dirty="0" smtClean="0"/>
              <a:t>products</a:t>
            </a:r>
          </a:p>
          <a:p>
            <a:pPr lvl="2"/>
            <a:endParaRPr lang="en-US" dirty="0"/>
          </a:p>
          <a:p>
            <a:pPr marL="342900" lvl="1" indent="-34290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platform can also handle regional specificities, ensuring that European TSOs comply with their national regulation until NC CAM comes into force.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705258"/>
            <a:ext cx="3105112" cy="186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889549" y="1340768"/>
            <a:ext cx="2559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u="sng" dirty="0" smtClean="0">
                <a:solidFill>
                  <a:srgbClr val="00888A"/>
                </a:solidFill>
                <a:latin typeface="Helvetica"/>
                <a:cs typeface="Helvetica"/>
              </a:rPr>
              <a:t>www.prisma-capacity.eu</a:t>
            </a:r>
          </a:p>
        </p:txBody>
      </p:sp>
    </p:spTree>
    <p:extLst>
      <p:ext uri="{BB962C8B-B14F-4D97-AF65-F5344CB8AC3E}">
        <p14:creationId xmlns:p14="http://schemas.microsoft.com/office/powerpoint/2010/main" val="8533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spAutoFit/>
          </a:bodyPr>
          <a:lstStyle/>
          <a:p>
            <a:pPr marL="0" indent="0"/>
            <a:r>
              <a:rPr lang="en-GB" dirty="0" smtClean="0"/>
              <a:t>Beyond the future European requirements, PRISMA also provides additional services to TSOs and </a:t>
            </a:r>
            <a:r>
              <a:rPr lang="en-GB" dirty="0"/>
              <a:t>S</a:t>
            </a:r>
            <a:r>
              <a:rPr lang="en-GB" dirty="0" smtClean="0"/>
              <a:t>hippers…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6243736" cy="4230910"/>
          </a:xfrm>
        </p:spPr>
        <p:txBody>
          <a:bodyPr/>
          <a:lstStyle/>
          <a:p>
            <a:pPr marL="361950" indent="-361950" fontAlgn="ctr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Centralised shipper and user registration on the platform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First-come-first-served booking at domestic points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Surrender of capacity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Conversion of interruptible into firm capacity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Multiple kinds of firm capacity, multiple interruptible levels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Competing capacity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1:n bundling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Credit limit check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Booking assignment to balancing groups and portfolios</a:t>
            </a:r>
            <a:endParaRPr lang="de-DE" dirty="0"/>
          </a:p>
          <a:p>
            <a:pPr marL="361950" indent="-361950" fontAlgn="ctr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Automated interface to deal capturing systems of shippers</a:t>
            </a:r>
            <a:endParaRPr lang="de-DE" dirty="0"/>
          </a:p>
          <a:p>
            <a:pPr marL="361950" indent="-361950" fontAlgn="ctr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Comfort functions for automated </a:t>
            </a:r>
            <a:r>
              <a:rPr lang="en-GB" dirty="0" smtClean="0"/>
              <a:t>bidding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With </a:t>
            </a:r>
            <a:r>
              <a:rPr lang="en-US" sz="1600" b="1" dirty="0" smtClean="0"/>
              <a:t>a high number </a:t>
            </a:r>
            <a:r>
              <a:rPr lang="en-US" sz="1600" b="1" dirty="0"/>
              <a:t>o</a:t>
            </a:r>
            <a:r>
              <a:rPr lang="en-US" sz="1600" b="1" dirty="0" smtClean="0"/>
              <a:t>f </a:t>
            </a:r>
            <a:r>
              <a:rPr lang="en-US" sz="1600" b="1" dirty="0"/>
              <a:t>state-of-the-art </a:t>
            </a:r>
            <a:r>
              <a:rPr lang="en-US" sz="1600" b="1" dirty="0" smtClean="0"/>
              <a:t>functionalities, the PRISMA platform provides an </a:t>
            </a:r>
            <a:r>
              <a:rPr lang="en-US" sz="1600" b="1" dirty="0" smtClean="0">
                <a:solidFill>
                  <a:schemeClr val="bg1"/>
                </a:solidFill>
              </a:rPr>
              <a:t>advanced </a:t>
            </a:r>
            <a:r>
              <a:rPr lang="en-US" sz="1600" b="1" dirty="0" smtClean="0"/>
              <a:t>way to </a:t>
            </a:r>
            <a:r>
              <a:rPr lang="en-GB" sz="1600" b="1" dirty="0" smtClean="0"/>
              <a:t>fulfil</a:t>
            </a:r>
            <a:r>
              <a:rPr lang="en-US" sz="1600" b="1" dirty="0" smtClean="0"/>
              <a:t> the EU requirements.</a:t>
            </a:r>
            <a:endParaRPr lang="en-US" sz="1600" b="1" dirty="0"/>
          </a:p>
        </p:txBody>
      </p:sp>
      <p:pic>
        <p:nvPicPr>
          <p:cNvPr id="6" name="Picture 2" descr="http://groupdocs.com/images/viewer/Additional-features-Document-comparison-and-questionnai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9"/>
          <a:stretch/>
        </p:blipFill>
        <p:spPr bwMode="auto">
          <a:xfrm>
            <a:off x="5846762" y="1438646"/>
            <a:ext cx="304076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PRISMA </a:t>
            </a:r>
            <a:r>
              <a:rPr lang="en-GB" dirty="0" smtClean="0">
                <a:solidFill>
                  <a:schemeClr val="accent1"/>
                </a:solidFill>
              </a:rPr>
              <a:t>has already reached significant acceptance and utilization in the market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555776" y="1484792"/>
            <a:ext cx="6158012" cy="396044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accent3"/>
                </a:solidFill>
              </a:rPr>
              <a:t>303 </a:t>
            </a:r>
            <a:r>
              <a:rPr lang="en-GB" sz="1800" dirty="0">
                <a:solidFill>
                  <a:schemeClr val="accent3"/>
                </a:solidFill>
              </a:rPr>
              <a:t>shippers with </a:t>
            </a:r>
            <a:r>
              <a:rPr lang="en-GB" sz="1800" dirty="0" smtClean="0">
                <a:solidFill>
                  <a:schemeClr val="accent3"/>
                </a:solidFill>
              </a:rPr>
              <a:t>more than 900 users </a:t>
            </a:r>
            <a:r>
              <a:rPr lang="en-GB" sz="1800" dirty="0"/>
              <a:t>are using the platform to </a:t>
            </a:r>
            <a:r>
              <a:rPr lang="en-GB" sz="1800" dirty="0">
                <a:solidFill>
                  <a:schemeClr val="tx1"/>
                </a:solidFill>
              </a:rPr>
              <a:t>book transport capacity across </a:t>
            </a:r>
            <a:r>
              <a:rPr lang="en-GB" sz="1800" dirty="0" smtClean="0">
                <a:solidFill>
                  <a:schemeClr val="tx1"/>
                </a:solidFill>
              </a:rPr>
              <a:t>European borders.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More than </a:t>
            </a:r>
            <a:r>
              <a:rPr lang="en-GB" sz="1800" dirty="0" smtClean="0">
                <a:solidFill>
                  <a:schemeClr val="accent3"/>
                </a:solidFill>
              </a:rPr>
              <a:t>28,000 auctions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have taken place since the platform start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PRISMA held a public consultation on the </a:t>
            </a:r>
            <a:r>
              <a:rPr lang="en-GB" sz="1800" dirty="0" smtClean="0">
                <a:solidFill>
                  <a:srgbClr val="00888A"/>
                </a:solidFill>
              </a:rPr>
              <a:t>platform functionalities and new GT&amp;Cs</a:t>
            </a:r>
            <a:r>
              <a:rPr lang="en-GB" sz="1800" dirty="0" smtClean="0">
                <a:solidFill>
                  <a:schemeClr val="tx1"/>
                </a:solidFill>
              </a:rPr>
              <a:t>. The public consultation ended on 16 September 2013 and an evaluation is currently being prepared</a:t>
            </a:r>
            <a:r>
              <a:rPr lang="en-GB" sz="1800" dirty="0" smtClean="0">
                <a:solidFill>
                  <a:schemeClr val="tx1"/>
                </a:solidFill>
              </a:rPr>
              <a:t>. The evaluation will be published in Mid December along with the final version of the new GTCs.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" y="1484784"/>
            <a:ext cx="1620000" cy="823728"/>
          </a:xfrm>
          <a:prstGeom prst="roundRect">
            <a:avLst>
              <a:gd name="adj" fmla="val 12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:\Alle\PRISMA\04_Communication\04_Company Pictures\2013\2013-02 EUropean Gas Conference Aw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" y="3972576"/>
            <a:ext cx="1620000" cy="1078156"/>
          </a:xfrm>
          <a:prstGeom prst="roundRect">
            <a:avLst>
              <a:gd name="adj" fmla="val 105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15636"/>
          <a:stretch/>
        </p:blipFill>
        <p:spPr bwMode="auto">
          <a:xfrm>
            <a:off x="438225" y="2563937"/>
            <a:ext cx="1620000" cy="1153214"/>
          </a:xfrm>
          <a:prstGeom prst="roundRect">
            <a:avLst>
              <a:gd name="adj" fmla="val 111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/>
              <a:t>The majority of the European shippers are using PRISMA </a:t>
            </a:r>
            <a:r>
              <a:rPr lang="en-GB" b="1" u="sng" dirty="0"/>
              <a:t>daily</a:t>
            </a:r>
            <a:r>
              <a:rPr lang="en-GB" b="1" dirty="0"/>
              <a:t> to buy capacity.</a:t>
            </a:r>
          </a:p>
        </p:txBody>
      </p:sp>
    </p:spTree>
    <p:extLst>
      <p:ext uri="{BB962C8B-B14F-4D97-AF65-F5344CB8AC3E}">
        <p14:creationId xmlns:p14="http://schemas.microsoft.com/office/powerpoint/2010/main" val="404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0" name="Object 6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1" name="Content Placeholder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 smtClean="0"/>
              <a:t>Since PRISMA’s start, platform operations have been secure &amp; stable with a large number of auctions taking place…</a:t>
            </a:r>
            <a:endParaRPr lang="en-GB" dirty="0"/>
          </a:p>
        </p:txBody>
      </p:sp>
      <p:grpSp>
        <p:nvGrpSpPr>
          <p:cNvPr id="55" name="Group 152" descr="© INSCALE GmbH, 18.06.2010"/>
          <p:cNvGrpSpPr>
            <a:grpSpLocks/>
          </p:cNvGrpSpPr>
          <p:nvPr/>
        </p:nvGrpSpPr>
        <p:grpSpPr bwMode="auto">
          <a:xfrm>
            <a:off x="4295399" y="1148489"/>
            <a:ext cx="4824536" cy="5400600"/>
            <a:chOff x="1516" y="227"/>
            <a:chExt cx="2864" cy="3357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56" name="Freeform 3" descr="© INSCALE GmbH, 18.06.2010"/>
            <p:cNvSpPr>
              <a:spLocks/>
            </p:cNvSpPr>
            <p:nvPr/>
          </p:nvSpPr>
          <p:spPr bwMode="auto">
            <a:xfrm>
              <a:off x="2707" y="2461"/>
              <a:ext cx="301" cy="187"/>
            </a:xfrm>
            <a:custGeom>
              <a:avLst/>
              <a:gdLst>
                <a:gd name="T0" fmla="*/ 301 w 208"/>
                <a:gd name="T1" fmla="*/ 86 h 129"/>
                <a:gd name="T2" fmla="*/ 281 w 208"/>
                <a:gd name="T3" fmla="*/ 91 h 129"/>
                <a:gd name="T4" fmla="*/ 259 w 208"/>
                <a:gd name="T5" fmla="*/ 86 h 129"/>
                <a:gd name="T6" fmla="*/ 237 w 208"/>
                <a:gd name="T7" fmla="*/ 71 h 129"/>
                <a:gd name="T8" fmla="*/ 234 w 208"/>
                <a:gd name="T9" fmla="*/ 57 h 129"/>
                <a:gd name="T10" fmla="*/ 249 w 208"/>
                <a:gd name="T11" fmla="*/ 26 h 129"/>
                <a:gd name="T12" fmla="*/ 214 w 208"/>
                <a:gd name="T13" fmla="*/ 13 h 129"/>
                <a:gd name="T14" fmla="*/ 195 w 208"/>
                <a:gd name="T15" fmla="*/ 6 h 129"/>
                <a:gd name="T16" fmla="*/ 185 w 208"/>
                <a:gd name="T17" fmla="*/ 3 h 129"/>
                <a:gd name="T18" fmla="*/ 171 w 208"/>
                <a:gd name="T19" fmla="*/ 12 h 129"/>
                <a:gd name="T20" fmla="*/ 181 w 208"/>
                <a:gd name="T21" fmla="*/ 20 h 129"/>
                <a:gd name="T22" fmla="*/ 162 w 208"/>
                <a:gd name="T23" fmla="*/ 19 h 129"/>
                <a:gd name="T24" fmla="*/ 120 w 208"/>
                <a:gd name="T25" fmla="*/ 22 h 129"/>
                <a:gd name="T26" fmla="*/ 117 w 208"/>
                <a:gd name="T27" fmla="*/ 19 h 129"/>
                <a:gd name="T28" fmla="*/ 106 w 208"/>
                <a:gd name="T29" fmla="*/ 23 h 129"/>
                <a:gd name="T30" fmla="*/ 88 w 208"/>
                <a:gd name="T31" fmla="*/ 35 h 129"/>
                <a:gd name="T32" fmla="*/ 67 w 208"/>
                <a:gd name="T33" fmla="*/ 39 h 129"/>
                <a:gd name="T34" fmla="*/ 51 w 208"/>
                <a:gd name="T35" fmla="*/ 68 h 129"/>
                <a:gd name="T36" fmla="*/ 35 w 208"/>
                <a:gd name="T37" fmla="*/ 93 h 129"/>
                <a:gd name="T38" fmla="*/ 13 w 208"/>
                <a:gd name="T39" fmla="*/ 130 h 129"/>
                <a:gd name="T40" fmla="*/ 0 w 208"/>
                <a:gd name="T41" fmla="*/ 141 h 129"/>
                <a:gd name="T42" fmla="*/ 12 w 208"/>
                <a:gd name="T43" fmla="*/ 149 h 129"/>
                <a:gd name="T44" fmla="*/ 17 w 208"/>
                <a:gd name="T45" fmla="*/ 135 h 129"/>
                <a:gd name="T46" fmla="*/ 58 w 208"/>
                <a:gd name="T47" fmla="*/ 126 h 129"/>
                <a:gd name="T48" fmla="*/ 59 w 208"/>
                <a:gd name="T49" fmla="*/ 142 h 129"/>
                <a:gd name="T50" fmla="*/ 59 w 208"/>
                <a:gd name="T51" fmla="*/ 155 h 129"/>
                <a:gd name="T52" fmla="*/ 69 w 208"/>
                <a:gd name="T53" fmla="*/ 174 h 129"/>
                <a:gd name="T54" fmla="*/ 75 w 208"/>
                <a:gd name="T55" fmla="*/ 180 h 129"/>
                <a:gd name="T56" fmla="*/ 93 w 208"/>
                <a:gd name="T57" fmla="*/ 175 h 129"/>
                <a:gd name="T58" fmla="*/ 119 w 208"/>
                <a:gd name="T59" fmla="*/ 177 h 129"/>
                <a:gd name="T60" fmla="*/ 133 w 208"/>
                <a:gd name="T61" fmla="*/ 168 h 129"/>
                <a:gd name="T62" fmla="*/ 145 w 208"/>
                <a:gd name="T63" fmla="*/ 155 h 129"/>
                <a:gd name="T64" fmla="*/ 143 w 208"/>
                <a:gd name="T65" fmla="*/ 139 h 129"/>
                <a:gd name="T66" fmla="*/ 155 w 208"/>
                <a:gd name="T67" fmla="*/ 135 h 129"/>
                <a:gd name="T68" fmla="*/ 162 w 208"/>
                <a:gd name="T69" fmla="*/ 128 h 129"/>
                <a:gd name="T70" fmla="*/ 162 w 208"/>
                <a:gd name="T71" fmla="*/ 144 h 129"/>
                <a:gd name="T72" fmla="*/ 175 w 208"/>
                <a:gd name="T73" fmla="*/ 159 h 129"/>
                <a:gd name="T74" fmla="*/ 191 w 208"/>
                <a:gd name="T75" fmla="*/ 165 h 129"/>
                <a:gd name="T76" fmla="*/ 190 w 208"/>
                <a:gd name="T77" fmla="*/ 173 h 129"/>
                <a:gd name="T78" fmla="*/ 201 w 208"/>
                <a:gd name="T79" fmla="*/ 187 h 129"/>
                <a:gd name="T80" fmla="*/ 200 w 208"/>
                <a:gd name="T81" fmla="*/ 177 h 129"/>
                <a:gd name="T82" fmla="*/ 204 w 208"/>
                <a:gd name="T83" fmla="*/ 165 h 129"/>
                <a:gd name="T84" fmla="*/ 217 w 208"/>
                <a:gd name="T85" fmla="*/ 148 h 129"/>
                <a:gd name="T86" fmla="*/ 217 w 208"/>
                <a:gd name="T87" fmla="*/ 132 h 129"/>
                <a:gd name="T88" fmla="*/ 227 w 208"/>
                <a:gd name="T89" fmla="*/ 128 h 129"/>
                <a:gd name="T90" fmla="*/ 237 w 208"/>
                <a:gd name="T91" fmla="*/ 144 h 129"/>
                <a:gd name="T92" fmla="*/ 263 w 208"/>
                <a:gd name="T93" fmla="*/ 138 h 129"/>
                <a:gd name="T94" fmla="*/ 271 w 208"/>
                <a:gd name="T95" fmla="*/ 149 h 129"/>
                <a:gd name="T96" fmla="*/ 275 w 208"/>
                <a:gd name="T97" fmla="*/ 152 h 129"/>
                <a:gd name="T98" fmla="*/ 279 w 208"/>
                <a:gd name="T99" fmla="*/ 135 h 129"/>
                <a:gd name="T100" fmla="*/ 272 w 208"/>
                <a:gd name="T101" fmla="*/ 133 h 129"/>
                <a:gd name="T102" fmla="*/ 284 w 208"/>
                <a:gd name="T103" fmla="*/ 112 h 129"/>
                <a:gd name="T104" fmla="*/ 300 w 208"/>
                <a:gd name="T105" fmla="*/ 125 h 129"/>
                <a:gd name="T106" fmla="*/ 295 w 208"/>
                <a:gd name="T107" fmla="*/ 115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" descr="© INSCALE GmbH, 18.06.2010"/>
            <p:cNvSpPr>
              <a:spLocks noEditPoints="1"/>
            </p:cNvSpPr>
            <p:nvPr/>
          </p:nvSpPr>
          <p:spPr bwMode="auto">
            <a:xfrm>
              <a:off x="2582" y="1918"/>
              <a:ext cx="243" cy="255"/>
            </a:xfrm>
            <a:custGeom>
              <a:avLst/>
              <a:gdLst>
                <a:gd name="T0" fmla="*/ 223 w 168"/>
                <a:gd name="T1" fmla="*/ 7 h 177"/>
                <a:gd name="T2" fmla="*/ 189 w 168"/>
                <a:gd name="T3" fmla="*/ 14 h 177"/>
                <a:gd name="T4" fmla="*/ 139 w 168"/>
                <a:gd name="T5" fmla="*/ 49 h 177"/>
                <a:gd name="T6" fmla="*/ 152 w 168"/>
                <a:gd name="T7" fmla="*/ 65 h 177"/>
                <a:gd name="T8" fmla="*/ 150 w 168"/>
                <a:gd name="T9" fmla="*/ 79 h 177"/>
                <a:gd name="T10" fmla="*/ 146 w 168"/>
                <a:gd name="T11" fmla="*/ 82 h 177"/>
                <a:gd name="T12" fmla="*/ 120 w 168"/>
                <a:gd name="T13" fmla="*/ 105 h 177"/>
                <a:gd name="T14" fmla="*/ 143 w 168"/>
                <a:gd name="T15" fmla="*/ 104 h 177"/>
                <a:gd name="T16" fmla="*/ 158 w 168"/>
                <a:gd name="T17" fmla="*/ 104 h 177"/>
                <a:gd name="T18" fmla="*/ 110 w 168"/>
                <a:gd name="T19" fmla="*/ 102 h 177"/>
                <a:gd name="T20" fmla="*/ 119 w 168"/>
                <a:gd name="T21" fmla="*/ 92 h 177"/>
                <a:gd name="T22" fmla="*/ 122 w 168"/>
                <a:gd name="T23" fmla="*/ 63 h 177"/>
                <a:gd name="T24" fmla="*/ 97 w 168"/>
                <a:gd name="T25" fmla="*/ 46 h 177"/>
                <a:gd name="T26" fmla="*/ 68 w 168"/>
                <a:gd name="T27" fmla="*/ 146 h 177"/>
                <a:gd name="T28" fmla="*/ 48 w 168"/>
                <a:gd name="T29" fmla="*/ 135 h 177"/>
                <a:gd name="T30" fmla="*/ 88 w 168"/>
                <a:gd name="T31" fmla="*/ 157 h 177"/>
                <a:gd name="T32" fmla="*/ 69 w 168"/>
                <a:gd name="T33" fmla="*/ 163 h 177"/>
                <a:gd name="T34" fmla="*/ 58 w 168"/>
                <a:gd name="T35" fmla="*/ 171 h 177"/>
                <a:gd name="T36" fmla="*/ 46 w 168"/>
                <a:gd name="T37" fmla="*/ 171 h 177"/>
                <a:gd name="T38" fmla="*/ 58 w 168"/>
                <a:gd name="T39" fmla="*/ 182 h 177"/>
                <a:gd name="T40" fmla="*/ 27 w 168"/>
                <a:gd name="T41" fmla="*/ 174 h 177"/>
                <a:gd name="T42" fmla="*/ 14 w 168"/>
                <a:gd name="T43" fmla="*/ 179 h 177"/>
                <a:gd name="T44" fmla="*/ 38 w 168"/>
                <a:gd name="T45" fmla="*/ 183 h 177"/>
                <a:gd name="T46" fmla="*/ 48 w 168"/>
                <a:gd name="T47" fmla="*/ 194 h 177"/>
                <a:gd name="T48" fmla="*/ 33 w 168"/>
                <a:gd name="T49" fmla="*/ 192 h 177"/>
                <a:gd name="T50" fmla="*/ 3 w 168"/>
                <a:gd name="T51" fmla="*/ 186 h 177"/>
                <a:gd name="T52" fmla="*/ 10 w 168"/>
                <a:gd name="T53" fmla="*/ 200 h 177"/>
                <a:gd name="T54" fmla="*/ 32 w 168"/>
                <a:gd name="T55" fmla="*/ 206 h 177"/>
                <a:gd name="T56" fmla="*/ 67 w 168"/>
                <a:gd name="T57" fmla="*/ 194 h 177"/>
                <a:gd name="T58" fmla="*/ 78 w 168"/>
                <a:gd name="T59" fmla="*/ 189 h 177"/>
                <a:gd name="T60" fmla="*/ 97 w 168"/>
                <a:gd name="T61" fmla="*/ 193 h 177"/>
                <a:gd name="T62" fmla="*/ 110 w 168"/>
                <a:gd name="T63" fmla="*/ 199 h 177"/>
                <a:gd name="T64" fmla="*/ 133 w 168"/>
                <a:gd name="T65" fmla="*/ 209 h 177"/>
                <a:gd name="T66" fmla="*/ 143 w 168"/>
                <a:gd name="T67" fmla="*/ 229 h 177"/>
                <a:gd name="T68" fmla="*/ 135 w 168"/>
                <a:gd name="T69" fmla="*/ 245 h 177"/>
                <a:gd name="T70" fmla="*/ 159 w 168"/>
                <a:gd name="T71" fmla="*/ 252 h 177"/>
                <a:gd name="T72" fmla="*/ 153 w 168"/>
                <a:gd name="T73" fmla="*/ 232 h 177"/>
                <a:gd name="T74" fmla="*/ 171 w 168"/>
                <a:gd name="T75" fmla="*/ 215 h 177"/>
                <a:gd name="T76" fmla="*/ 172 w 168"/>
                <a:gd name="T77" fmla="*/ 179 h 177"/>
                <a:gd name="T78" fmla="*/ 174 w 168"/>
                <a:gd name="T79" fmla="*/ 153 h 177"/>
                <a:gd name="T80" fmla="*/ 189 w 168"/>
                <a:gd name="T81" fmla="*/ 150 h 177"/>
                <a:gd name="T82" fmla="*/ 217 w 168"/>
                <a:gd name="T83" fmla="*/ 127 h 177"/>
                <a:gd name="T84" fmla="*/ 213 w 168"/>
                <a:gd name="T85" fmla="*/ 84 h 177"/>
                <a:gd name="T86" fmla="*/ 240 w 168"/>
                <a:gd name="T87" fmla="*/ 42 h 177"/>
                <a:gd name="T88" fmla="*/ 110 w 168"/>
                <a:gd name="T89" fmla="*/ 24 h 177"/>
                <a:gd name="T90" fmla="*/ 101 w 168"/>
                <a:gd name="T91" fmla="*/ 42 h 177"/>
                <a:gd name="T92" fmla="*/ 39 w 168"/>
                <a:gd name="T93" fmla="*/ 166 h 177"/>
                <a:gd name="T94" fmla="*/ 45 w 168"/>
                <a:gd name="T95" fmla="*/ 161 h 177"/>
                <a:gd name="T96" fmla="*/ 32 w 168"/>
                <a:gd name="T97" fmla="*/ 158 h 177"/>
                <a:gd name="T98" fmla="*/ 35 w 168"/>
                <a:gd name="T99" fmla="*/ 167 h 177"/>
                <a:gd name="T100" fmla="*/ 26 w 168"/>
                <a:gd name="T101" fmla="*/ 170 h 177"/>
                <a:gd name="T102" fmla="*/ 46 w 168"/>
                <a:gd name="T103" fmla="*/ 153 h 177"/>
                <a:gd name="T104" fmla="*/ 65 w 168"/>
                <a:gd name="T105" fmla="*/ 161 h 177"/>
                <a:gd name="T106" fmla="*/ 39 w 168"/>
                <a:gd name="T107" fmla="*/ 151 h 177"/>
                <a:gd name="T108" fmla="*/ 119 w 168"/>
                <a:gd name="T109" fmla="*/ 19 h 177"/>
                <a:gd name="T110" fmla="*/ 143 w 168"/>
                <a:gd name="T111" fmla="*/ 10 h 177"/>
                <a:gd name="T112" fmla="*/ 142 w 168"/>
                <a:gd name="T113" fmla="*/ 4 h 177"/>
                <a:gd name="T114" fmla="*/ 130 w 168"/>
                <a:gd name="T115" fmla="*/ 13 h 177"/>
                <a:gd name="T116" fmla="*/ 158 w 168"/>
                <a:gd name="T117" fmla="*/ 4 h 177"/>
                <a:gd name="T118" fmla="*/ 195 w 168"/>
                <a:gd name="T119" fmla="*/ 0 h 177"/>
                <a:gd name="T120" fmla="*/ 197 w 168"/>
                <a:gd name="T121" fmla="*/ 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" descr="© INSCALE GmbH, 18.06.2010"/>
            <p:cNvSpPr>
              <a:spLocks/>
            </p:cNvSpPr>
            <p:nvPr/>
          </p:nvSpPr>
          <p:spPr bwMode="auto">
            <a:xfrm>
              <a:off x="2533" y="2100"/>
              <a:ext cx="233" cy="192"/>
            </a:xfrm>
            <a:custGeom>
              <a:avLst/>
              <a:gdLst>
                <a:gd name="T0" fmla="*/ 218 w 160"/>
                <a:gd name="T1" fmla="*/ 92 h 133"/>
                <a:gd name="T2" fmla="*/ 210 w 160"/>
                <a:gd name="T3" fmla="*/ 71 h 133"/>
                <a:gd name="T4" fmla="*/ 186 w 160"/>
                <a:gd name="T5" fmla="*/ 69 h 133"/>
                <a:gd name="T6" fmla="*/ 192 w 160"/>
                <a:gd name="T7" fmla="*/ 61 h 133"/>
                <a:gd name="T8" fmla="*/ 194 w 160"/>
                <a:gd name="T9" fmla="*/ 48 h 133"/>
                <a:gd name="T10" fmla="*/ 189 w 160"/>
                <a:gd name="T11" fmla="*/ 35 h 133"/>
                <a:gd name="T12" fmla="*/ 179 w 160"/>
                <a:gd name="T13" fmla="*/ 23 h 133"/>
                <a:gd name="T14" fmla="*/ 160 w 160"/>
                <a:gd name="T15" fmla="*/ 17 h 133"/>
                <a:gd name="T16" fmla="*/ 154 w 160"/>
                <a:gd name="T17" fmla="*/ 4 h 133"/>
                <a:gd name="T18" fmla="*/ 140 w 160"/>
                <a:gd name="T19" fmla="*/ 12 h 133"/>
                <a:gd name="T20" fmla="*/ 128 w 160"/>
                <a:gd name="T21" fmla="*/ 7 h 133"/>
                <a:gd name="T22" fmla="*/ 119 w 160"/>
                <a:gd name="T23" fmla="*/ 3 h 133"/>
                <a:gd name="T24" fmla="*/ 112 w 160"/>
                <a:gd name="T25" fmla="*/ 13 h 133"/>
                <a:gd name="T26" fmla="*/ 82 w 160"/>
                <a:gd name="T27" fmla="*/ 25 h 133"/>
                <a:gd name="T28" fmla="*/ 61 w 160"/>
                <a:gd name="T29" fmla="*/ 13 h 133"/>
                <a:gd name="T30" fmla="*/ 51 w 160"/>
                <a:gd name="T31" fmla="*/ 17 h 133"/>
                <a:gd name="T32" fmla="*/ 52 w 160"/>
                <a:gd name="T33" fmla="*/ 7 h 133"/>
                <a:gd name="T34" fmla="*/ 16 w 160"/>
                <a:gd name="T35" fmla="*/ 22 h 133"/>
                <a:gd name="T36" fmla="*/ 1 w 160"/>
                <a:gd name="T37" fmla="*/ 36 h 133"/>
                <a:gd name="T38" fmla="*/ 3 w 160"/>
                <a:gd name="T39" fmla="*/ 42 h 133"/>
                <a:gd name="T40" fmla="*/ 0 w 160"/>
                <a:gd name="T41" fmla="*/ 53 h 133"/>
                <a:gd name="T42" fmla="*/ 12 w 160"/>
                <a:gd name="T43" fmla="*/ 64 h 133"/>
                <a:gd name="T44" fmla="*/ 22 w 160"/>
                <a:gd name="T45" fmla="*/ 59 h 133"/>
                <a:gd name="T46" fmla="*/ 36 w 160"/>
                <a:gd name="T47" fmla="*/ 69 h 133"/>
                <a:gd name="T48" fmla="*/ 41 w 160"/>
                <a:gd name="T49" fmla="*/ 90 h 133"/>
                <a:gd name="T50" fmla="*/ 60 w 160"/>
                <a:gd name="T51" fmla="*/ 92 h 133"/>
                <a:gd name="T52" fmla="*/ 71 w 160"/>
                <a:gd name="T53" fmla="*/ 104 h 133"/>
                <a:gd name="T54" fmla="*/ 84 w 160"/>
                <a:gd name="T55" fmla="*/ 126 h 133"/>
                <a:gd name="T56" fmla="*/ 87 w 160"/>
                <a:gd name="T57" fmla="*/ 144 h 133"/>
                <a:gd name="T58" fmla="*/ 106 w 160"/>
                <a:gd name="T59" fmla="*/ 149 h 133"/>
                <a:gd name="T60" fmla="*/ 117 w 160"/>
                <a:gd name="T61" fmla="*/ 141 h 133"/>
                <a:gd name="T62" fmla="*/ 125 w 160"/>
                <a:gd name="T63" fmla="*/ 144 h 133"/>
                <a:gd name="T64" fmla="*/ 125 w 160"/>
                <a:gd name="T65" fmla="*/ 159 h 133"/>
                <a:gd name="T66" fmla="*/ 138 w 160"/>
                <a:gd name="T67" fmla="*/ 162 h 133"/>
                <a:gd name="T68" fmla="*/ 156 w 160"/>
                <a:gd name="T69" fmla="*/ 179 h 133"/>
                <a:gd name="T70" fmla="*/ 188 w 160"/>
                <a:gd name="T71" fmla="*/ 191 h 133"/>
                <a:gd name="T72" fmla="*/ 186 w 160"/>
                <a:gd name="T73" fmla="*/ 152 h 133"/>
                <a:gd name="T74" fmla="*/ 201 w 160"/>
                <a:gd name="T75" fmla="*/ 130 h 133"/>
                <a:gd name="T76" fmla="*/ 218 w 160"/>
                <a:gd name="T77" fmla="*/ 123 h 133"/>
                <a:gd name="T78" fmla="*/ 227 w 160"/>
                <a:gd name="T79" fmla="*/ 100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" descr="© INSCALE GmbH, 18.06.2010"/>
            <p:cNvSpPr>
              <a:spLocks/>
            </p:cNvSpPr>
            <p:nvPr/>
          </p:nvSpPr>
          <p:spPr bwMode="auto">
            <a:xfrm>
              <a:off x="2719" y="2231"/>
              <a:ext cx="51" cy="72"/>
            </a:xfrm>
            <a:custGeom>
              <a:avLst/>
              <a:gdLst>
                <a:gd name="T0" fmla="*/ 50 w 35"/>
                <a:gd name="T1" fmla="*/ 43 h 50"/>
                <a:gd name="T2" fmla="*/ 41 w 35"/>
                <a:gd name="T3" fmla="*/ 30 h 50"/>
                <a:gd name="T4" fmla="*/ 28 w 35"/>
                <a:gd name="T5" fmla="*/ 7 h 50"/>
                <a:gd name="T6" fmla="*/ 28 w 35"/>
                <a:gd name="T7" fmla="*/ 3 h 50"/>
                <a:gd name="T8" fmla="*/ 15 w 35"/>
                <a:gd name="T9" fmla="*/ 0 h 50"/>
                <a:gd name="T10" fmla="*/ 4 w 35"/>
                <a:gd name="T11" fmla="*/ 20 h 50"/>
                <a:gd name="T12" fmla="*/ 0 w 35"/>
                <a:gd name="T13" fmla="*/ 22 h 50"/>
                <a:gd name="T14" fmla="*/ 6 w 35"/>
                <a:gd name="T15" fmla="*/ 49 h 50"/>
                <a:gd name="T16" fmla="*/ 1 w 35"/>
                <a:gd name="T17" fmla="*/ 60 h 50"/>
                <a:gd name="T18" fmla="*/ 0 w 35"/>
                <a:gd name="T19" fmla="*/ 60 h 50"/>
                <a:gd name="T20" fmla="*/ 7 w 35"/>
                <a:gd name="T21" fmla="*/ 63 h 50"/>
                <a:gd name="T22" fmla="*/ 15 w 35"/>
                <a:gd name="T23" fmla="*/ 71 h 50"/>
                <a:gd name="T24" fmla="*/ 26 w 35"/>
                <a:gd name="T25" fmla="*/ 65 h 50"/>
                <a:gd name="T26" fmla="*/ 34 w 35"/>
                <a:gd name="T27" fmla="*/ 68 h 50"/>
                <a:gd name="T28" fmla="*/ 39 w 35"/>
                <a:gd name="T29" fmla="*/ 66 h 50"/>
                <a:gd name="T30" fmla="*/ 38 w 35"/>
                <a:gd name="T31" fmla="*/ 62 h 50"/>
                <a:gd name="T32" fmla="*/ 39 w 35"/>
                <a:gd name="T33" fmla="*/ 53 h 50"/>
                <a:gd name="T34" fmla="*/ 50 w 35"/>
                <a:gd name="T35" fmla="*/ 43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" descr="© INSCALE GmbH, 18.06.2010"/>
            <p:cNvSpPr>
              <a:spLocks/>
            </p:cNvSpPr>
            <p:nvPr/>
          </p:nvSpPr>
          <p:spPr bwMode="auto">
            <a:xfrm>
              <a:off x="3109" y="2148"/>
              <a:ext cx="427" cy="241"/>
            </a:xfrm>
            <a:custGeom>
              <a:avLst/>
              <a:gdLst>
                <a:gd name="T0" fmla="*/ 408 w 295"/>
                <a:gd name="T1" fmla="*/ 114 h 167"/>
                <a:gd name="T2" fmla="*/ 389 w 295"/>
                <a:gd name="T3" fmla="*/ 92 h 167"/>
                <a:gd name="T4" fmla="*/ 365 w 295"/>
                <a:gd name="T5" fmla="*/ 91 h 167"/>
                <a:gd name="T6" fmla="*/ 352 w 295"/>
                <a:gd name="T7" fmla="*/ 84 h 167"/>
                <a:gd name="T8" fmla="*/ 352 w 295"/>
                <a:gd name="T9" fmla="*/ 69 h 167"/>
                <a:gd name="T10" fmla="*/ 329 w 295"/>
                <a:gd name="T11" fmla="*/ 69 h 167"/>
                <a:gd name="T12" fmla="*/ 295 w 295"/>
                <a:gd name="T13" fmla="*/ 53 h 167"/>
                <a:gd name="T14" fmla="*/ 305 w 295"/>
                <a:gd name="T15" fmla="*/ 66 h 167"/>
                <a:gd name="T16" fmla="*/ 300 w 295"/>
                <a:gd name="T17" fmla="*/ 74 h 167"/>
                <a:gd name="T18" fmla="*/ 276 w 295"/>
                <a:gd name="T19" fmla="*/ 84 h 167"/>
                <a:gd name="T20" fmla="*/ 253 w 295"/>
                <a:gd name="T21" fmla="*/ 59 h 167"/>
                <a:gd name="T22" fmla="*/ 259 w 295"/>
                <a:gd name="T23" fmla="*/ 36 h 167"/>
                <a:gd name="T24" fmla="*/ 239 w 295"/>
                <a:gd name="T25" fmla="*/ 36 h 167"/>
                <a:gd name="T26" fmla="*/ 207 w 295"/>
                <a:gd name="T27" fmla="*/ 32 h 167"/>
                <a:gd name="T28" fmla="*/ 198 w 295"/>
                <a:gd name="T29" fmla="*/ 10 h 167"/>
                <a:gd name="T30" fmla="*/ 175 w 295"/>
                <a:gd name="T31" fmla="*/ 12 h 167"/>
                <a:gd name="T32" fmla="*/ 175 w 295"/>
                <a:gd name="T33" fmla="*/ 19 h 167"/>
                <a:gd name="T34" fmla="*/ 159 w 295"/>
                <a:gd name="T35" fmla="*/ 20 h 167"/>
                <a:gd name="T36" fmla="*/ 146 w 295"/>
                <a:gd name="T37" fmla="*/ 13 h 167"/>
                <a:gd name="T38" fmla="*/ 129 w 295"/>
                <a:gd name="T39" fmla="*/ 7 h 167"/>
                <a:gd name="T40" fmla="*/ 129 w 295"/>
                <a:gd name="T41" fmla="*/ 17 h 167"/>
                <a:gd name="T42" fmla="*/ 93 w 295"/>
                <a:gd name="T43" fmla="*/ 33 h 167"/>
                <a:gd name="T44" fmla="*/ 68 w 295"/>
                <a:gd name="T45" fmla="*/ 53 h 167"/>
                <a:gd name="T46" fmla="*/ 43 w 295"/>
                <a:gd name="T47" fmla="*/ 63 h 167"/>
                <a:gd name="T48" fmla="*/ 23 w 295"/>
                <a:gd name="T49" fmla="*/ 71 h 167"/>
                <a:gd name="T50" fmla="*/ 3 w 295"/>
                <a:gd name="T51" fmla="*/ 75 h 167"/>
                <a:gd name="T52" fmla="*/ 10 w 295"/>
                <a:gd name="T53" fmla="*/ 97 h 167"/>
                <a:gd name="T54" fmla="*/ 28 w 295"/>
                <a:gd name="T55" fmla="*/ 111 h 167"/>
                <a:gd name="T56" fmla="*/ 20 w 295"/>
                <a:gd name="T57" fmla="*/ 127 h 167"/>
                <a:gd name="T58" fmla="*/ 33 w 295"/>
                <a:gd name="T59" fmla="*/ 149 h 167"/>
                <a:gd name="T60" fmla="*/ 72 w 295"/>
                <a:gd name="T61" fmla="*/ 188 h 167"/>
                <a:gd name="T62" fmla="*/ 100 w 295"/>
                <a:gd name="T63" fmla="*/ 203 h 167"/>
                <a:gd name="T64" fmla="*/ 117 w 295"/>
                <a:gd name="T65" fmla="*/ 221 h 167"/>
                <a:gd name="T66" fmla="*/ 129 w 295"/>
                <a:gd name="T67" fmla="*/ 232 h 167"/>
                <a:gd name="T68" fmla="*/ 132 w 295"/>
                <a:gd name="T69" fmla="*/ 238 h 167"/>
                <a:gd name="T70" fmla="*/ 153 w 295"/>
                <a:gd name="T71" fmla="*/ 232 h 167"/>
                <a:gd name="T72" fmla="*/ 162 w 295"/>
                <a:gd name="T73" fmla="*/ 234 h 167"/>
                <a:gd name="T74" fmla="*/ 168 w 295"/>
                <a:gd name="T75" fmla="*/ 225 h 167"/>
                <a:gd name="T76" fmla="*/ 185 w 295"/>
                <a:gd name="T77" fmla="*/ 221 h 167"/>
                <a:gd name="T78" fmla="*/ 195 w 295"/>
                <a:gd name="T79" fmla="*/ 196 h 167"/>
                <a:gd name="T80" fmla="*/ 207 w 295"/>
                <a:gd name="T81" fmla="*/ 196 h 167"/>
                <a:gd name="T82" fmla="*/ 233 w 295"/>
                <a:gd name="T83" fmla="*/ 206 h 167"/>
                <a:gd name="T84" fmla="*/ 256 w 295"/>
                <a:gd name="T85" fmla="*/ 216 h 167"/>
                <a:gd name="T86" fmla="*/ 279 w 295"/>
                <a:gd name="T87" fmla="*/ 208 h 167"/>
                <a:gd name="T88" fmla="*/ 298 w 295"/>
                <a:gd name="T89" fmla="*/ 216 h 167"/>
                <a:gd name="T90" fmla="*/ 313 w 295"/>
                <a:gd name="T91" fmla="*/ 219 h 167"/>
                <a:gd name="T92" fmla="*/ 350 w 295"/>
                <a:gd name="T93" fmla="*/ 203 h 167"/>
                <a:gd name="T94" fmla="*/ 371 w 295"/>
                <a:gd name="T95" fmla="*/ 182 h 167"/>
                <a:gd name="T96" fmla="*/ 385 w 295"/>
                <a:gd name="T97" fmla="*/ 154 h 167"/>
                <a:gd name="T98" fmla="*/ 407 w 295"/>
                <a:gd name="T99" fmla="*/ 133 h 167"/>
                <a:gd name="T100" fmla="*/ 427 w 295"/>
                <a:gd name="T101" fmla="*/ 130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8" descr="© INSCALE GmbH, 18.06.2010"/>
            <p:cNvSpPr>
              <a:spLocks noEditPoints="1"/>
            </p:cNvSpPr>
            <p:nvPr/>
          </p:nvSpPr>
          <p:spPr bwMode="auto">
            <a:xfrm>
              <a:off x="2885" y="1522"/>
              <a:ext cx="388" cy="296"/>
            </a:xfrm>
            <a:custGeom>
              <a:avLst/>
              <a:gdLst>
                <a:gd name="T0" fmla="*/ 214 w 268"/>
                <a:gd name="T1" fmla="*/ 284 h 205"/>
                <a:gd name="T2" fmla="*/ 235 w 268"/>
                <a:gd name="T3" fmla="*/ 251 h 205"/>
                <a:gd name="T4" fmla="*/ 224 w 268"/>
                <a:gd name="T5" fmla="*/ 267 h 205"/>
                <a:gd name="T6" fmla="*/ 117 w 268"/>
                <a:gd name="T7" fmla="*/ 269 h 205"/>
                <a:gd name="T8" fmla="*/ 142 w 268"/>
                <a:gd name="T9" fmla="*/ 267 h 205"/>
                <a:gd name="T10" fmla="*/ 140 w 268"/>
                <a:gd name="T11" fmla="*/ 254 h 205"/>
                <a:gd name="T12" fmla="*/ 122 w 268"/>
                <a:gd name="T13" fmla="*/ 258 h 205"/>
                <a:gd name="T14" fmla="*/ 94 w 268"/>
                <a:gd name="T15" fmla="*/ 258 h 205"/>
                <a:gd name="T16" fmla="*/ 98 w 268"/>
                <a:gd name="T17" fmla="*/ 254 h 205"/>
                <a:gd name="T18" fmla="*/ 143 w 268"/>
                <a:gd name="T19" fmla="*/ 250 h 205"/>
                <a:gd name="T20" fmla="*/ 136 w 268"/>
                <a:gd name="T21" fmla="*/ 198 h 205"/>
                <a:gd name="T22" fmla="*/ 122 w 268"/>
                <a:gd name="T23" fmla="*/ 199 h 205"/>
                <a:gd name="T24" fmla="*/ 91 w 268"/>
                <a:gd name="T25" fmla="*/ 217 h 205"/>
                <a:gd name="T26" fmla="*/ 109 w 268"/>
                <a:gd name="T27" fmla="*/ 238 h 205"/>
                <a:gd name="T28" fmla="*/ 135 w 268"/>
                <a:gd name="T29" fmla="*/ 163 h 205"/>
                <a:gd name="T30" fmla="*/ 184 w 268"/>
                <a:gd name="T31" fmla="*/ 271 h 205"/>
                <a:gd name="T32" fmla="*/ 156 w 268"/>
                <a:gd name="T33" fmla="*/ 270 h 205"/>
                <a:gd name="T34" fmla="*/ 191 w 268"/>
                <a:gd name="T35" fmla="*/ 289 h 205"/>
                <a:gd name="T36" fmla="*/ 25 w 268"/>
                <a:gd name="T37" fmla="*/ 95 h 205"/>
                <a:gd name="T38" fmla="*/ 51 w 268"/>
                <a:gd name="T39" fmla="*/ 69 h 205"/>
                <a:gd name="T40" fmla="*/ 96 w 268"/>
                <a:gd name="T41" fmla="*/ 62 h 205"/>
                <a:gd name="T42" fmla="*/ 129 w 268"/>
                <a:gd name="T43" fmla="*/ 19 h 205"/>
                <a:gd name="T44" fmla="*/ 91 w 268"/>
                <a:gd name="T45" fmla="*/ 40 h 205"/>
                <a:gd name="T46" fmla="*/ 14 w 268"/>
                <a:gd name="T47" fmla="*/ 91 h 205"/>
                <a:gd name="T48" fmla="*/ 29 w 268"/>
                <a:gd name="T49" fmla="*/ 97 h 205"/>
                <a:gd name="T50" fmla="*/ 29 w 268"/>
                <a:gd name="T51" fmla="*/ 92 h 205"/>
                <a:gd name="T52" fmla="*/ 174 w 268"/>
                <a:gd name="T53" fmla="*/ 178 h 205"/>
                <a:gd name="T54" fmla="*/ 155 w 268"/>
                <a:gd name="T55" fmla="*/ 42 h 205"/>
                <a:gd name="T56" fmla="*/ 22 w 268"/>
                <a:gd name="T57" fmla="*/ 235 h 205"/>
                <a:gd name="T58" fmla="*/ 72 w 268"/>
                <a:gd name="T59" fmla="*/ 253 h 205"/>
                <a:gd name="T60" fmla="*/ 85 w 268"/>
                <a:gd name="T61" fmla="*/ 230 h 205"/>
                <a:gd name="T62" fmla="*/ 85 w 268"/>
                <a:gd name="T63" fmla="*/ 192 h 205"/>
                <a:gd name="T64" fmla="*/ 106 w 268"/>
                <a:gd name="T65" fmla="*/ 173 h 205"/>
                <a:gd name="T66" fmla="*/ 129 w 268"/>
                <a:gd name="T67" fmla="*/ 137 h 205"/>
                <a:gd name="T68" fmla="*/ 139 w 268"/>
                <a:gd name="T69" fmla="*/ 143 h 205"/>
                <a:gd name="T70" fmla="*/ 153 w 268"/>
                <a:gd name="T71" fmla="*/ 124 h 205"/>
                <a:gd name="T72" fmla="*/ 119 w 268"/>
                <a:gd name="T73" fmla="*/ 113 h 205"/>
                <a:gd name="T74" fmla="*/ 122 w 268"/>
                <a:gd name="T75" fmla="*/ 78 h 205"/>
                <a:gd name="T76" fmla="*/ 83 w 268"/>
                <a:gd name="T77" fmla="*/ 69 h 205"/>
                <a:gd name="T78" fmla="*/ 69 w 268"/>
                <a:gd name="T79" fmla="*/ 110 h 205"/>
                <a:gd name="T80" fmla="*/ 56 w 268"/>
                <a:gd name="T81" fmla="*/ 110 h 205"/>
                <a:gd name="T82" fmla="*/ 35 w 268"/>
                <a:gd name="T83" fmla="*/ 108 h 205"/>
                <a:gd name="T84" fmla="*/ 7 w 268"/>
                <a:gd name="T85" fmla="*/ 101 h 205"/>
                <a:gd name="T86" fmla="*/ 7 w 268"/>
                <a:gd name="T87" fmla="*/ 137 h 205"/>
                <a:gd name="T88" fmla="*/ 12 w 268"/>
                <a:gd name="T89" fmla="*/ 154 h 205"/>
                <a:gd name="T90" fmla="*/ 3 w 268"/>
                <a:gd name="T91" fmla="*/ 191 h 205"/>
                <a:gd name="T92" fmla="*/ 25 w 268"/>
                <a:gd name="T93" fmla="*/ 212 h 205"/>
                <a:gd name="T94" fmla="*/ 56 w 268"/>
                <a:gd name="T95" fmla="*/ 267 h 205"/>
                <a:gd name="T96" fmla="*/ 88 w 268"/>
                <a:gd name="T97" fmla="*/ 271 h 205"/>
                <a:gd name="T98" fmla="*/ 227 w 268"/>
                <a:gd name="T99" fmla="*/ 150 h 205"/>
                <a:gd name="T100" fmla="*/ 219 w 268"/>
                <a:gd name="T101" fmla="*/ 192 h 205"/>
                <a:gd name="T102" fmla="*/ 210 w 268"/>
                <a:gd name="T103" fmla="*/ 176 h 205"/>
                <a:gd name="T104" fmla="*/ 193 w 268"/>
                <a:gd name="T105" fmla="*/ 180 h 205"/>
                <a:gd name="T106" fmla="*/ 188 w 268"/>
                <a:gd name="T107" fmla="*/ 169 h 205"/>
                <a:gd name="T108" fmla="*/ 156 w 268"/>
                <a:gd name="T109" fmla="*/ 189 h 205"/>
                <a:gd name="T110" fmla="*/ 165 w 268"/>
                <a:gd name="T111" fmla="*/ 208 h 205"/>
                <a:gd name="T112" fmla="*/ 198 w 268"/>
                <a:gd name="T113" fmla="*/ 240 h 205"/>
                <a:gd name="T114" fmla="*/ 206 w 268"/>
                <a:gd name="T115" fmla="*/ 256 h 205"/>
                <a:gd name="T116" fmla="*/ 239 w 268"/>
                <a:gd name="T117" fmla="*/ 228 h 205"/>
                <a:gd name="T118" fmla="*/ 245 w 268"/>
                <a:gd name="T119" fmla="*/ 205 h 205"/>
                <a:gd name="T120" fmla="*/ 17 w 268"/>
                <a:gd name="T121" fmla="*/ 218 h 205"/>
                <a:gd name="T122" fmla="*/ 360 w 268"/>
                <a:gd name="T123" fmla="*/ 244 h 205"/>
                <a:gd name="T124" fmla="*/ 252 w 268"/>
                <a:gd name="T125" fmla="*/ 193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9" descr="© INSCALE GmbH, 18.06.2010"/>
            <p:cNvSpPr>
              <a:spLocks/>
            </p:cNvSpPr>
            <p:nvPr/>
          </p:nvSpPr>
          <p:spPr bwMode="auto">
            <a:xfrm>
              <a:off x="3201" y="2538"/>
              <a:ext cx="209" cy="147"/>
            </a:xfrm>
            <a:custGeom>
              <a:avLst/>
              <a:gdLst>
                <a:gd name="T0" fmla="*/ 172 w 145"/>
                <a:gd name="T1" fmla="*/ 19 h 102"/>
                <a:gd name="T2" fmla="*/ 156 w 145"/>
                <a:gd name="T3" fmla="*/ 19 h 102"/>
                <a:gd name="T4" fmla="*/ 138 w 145"/>
                <a:gd name="T5" fmla="*/ 29 h 102"/>
                <a:gd name="T6" fmla="*/ 120 w 145"/>
                <a:gd name="T7" fmla="*/ 29 h 102"/>
                <a:gd name="T8" fmla="*/ 98 w 145"/>
                <a:gd name="T9" fmla="*/ 32 h 102"/>
                <a:gd name="T10" fmla="*/ 85 w 145"/>
                <a:gd name="T11" fmla="*/ 43 h 102"/>
                <a:gd name="T12" fmla="*/ 66 w 145"/>
                <a:gd name="T13" fmla="*/ 49 h 102"/>
                <a:gd name="T14" fmla="*/ 48 w 145"/>
                <a:gd name="T15" fmla="*/ 48 h 102"/>
                <a:gd name="T16" fmla="*/ 26 w 145"/>
                <a:gd name="T17" fmla="*/ 45 h 102"/>
                <a:gd name="T18" fmla="*/ 22 w 145"/>
                <a:gd name="T19" fmla="*/ 52 h 102"/>
                <a:gd name="T20" fmla="*/ 0 w 145"/>
                <a:gd name="T21" fmla="*/ 65 h 102"/>
                <a:gd name="T22" fmla="*/ 20 w 145"/>
                <a:gd name="T23" fmla="*/ 76 h 102"/>
                <a:gd name="T24" fmla="*/ 7 w 145"/>
                <a:gd name="T25" fmla="*/ 98 h 102"/>
                <a:gd name="T26" fmla="*/ 16 w 145"/>
                <a:gd name="T27" fmla="*/ 112 h 102"/>
                <a:gd name="T28" fmla="*/ 26 w 145"/>
                <a:gd name="T29" fmla="*/ 131 h 102"/>
                <a:gd name="T30" fmla="*/ 10 w 145"/>
                <a:gd name="T31" fmla="*/ 143 h 102"/>
                <a:gd name="T32" fmla="*/ 27 w 145"/>
                <a:gd name="T33" fmla="*/ 141 h 102"/>
                <a:gd name="T34" fmla="*/ 46 w 145"/>
                <a:gd name="T35" fmla="*/ 140 h 102"/>
                <a:gd name="T36" fmla="*/ 75 w 145"/>
                <a:gd name="T37" fmla="*/ 134 h 102"/>
                <a:gd name="T38" fmla="*/ 79 w 145"/>
                <a:gd name="T39" fmla="*/ 127 h 102"/>
                <a:gd name="T40" fmla="*/ 84 w 145"/>
                <a:gd name="T41" fmla="*/ 127 h 102"/>
                <a:gd name="T42" fmla="*/ 104 w 145"/>
                <a:gd name="T43" fmla="*/ 140 h 102"/>
                <a:gd name="T44" fmla="*/ 115 w 145"/>
                <a:gd name="T45" fmla="*/ 138 h 102"/>
                <a:gd name="T46" fmla="*/ 135 w 145"/>
                <a:gd name="T47" fmla="*/ 135 h 102"/>
                <a:gd name="T48" fmla="*/ 137 w 145"/>
                <a:gd name="T49" fmla="*/ 120 h 102"/>
                <a:gd name="T50" fmla="*/ 123 w 145"/>
                <a:gd name="T51" fmla="*/ 115 h 102"/>
                <a:gd name="T52" fmla="*/ 154 w 145"/>
                <a:gd name="T53" fmla="*/ 102 h 102"/>
                <a:gd name="T54" fmla="*/ 147 w 145"/>
                <a:gd name="T55" fmla="*/ 72 h 102"/>
                <a:gd name="T56" fmla="*/ 179 w 145"/>
                <a:gd name="T57" fmla="*/ 45 h 102"/>
                <a:gd name="T58" fmla="*/ 190 w 145"/>
                <a:gd name="T59" fmla="*/ 33 h 102"/>
                <a:gd name="T60" fmla="*/ 209 w 145"/>
                <a:gd name="T61" fmla="*/ 29 h 102"/>
                <a:gd name="T62" fmla="*/ 197 w 145"/>
                <a:gd name="T63" fmla="*/ 16 h 102"/>
                <a:gd name="T64" fmla="*/ 192 w 145"/>
                <a:gd name="T65" fmla="*/ 4 h 102"/>
                <a:gd name="T66" fmla="*/ 174 w 145"/>
                <a:gd name="T67" fmla="*/ 4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0" descr="© INSCALE GmbH, 18.06.2010"/>
            <p:cNvSpPr>
              <a:spLocks/>
            </p:cNvSpPr>
            <p:nvPr/>
          </p:nvSpPr>
          <p:spPr bwMode="auto">
            <a:xfrm>
              <a:off x="2784" y="2839"/>
              <a:ext cx="13" cy="7"/>
            </a:xfrm>
            <a:custGeom>
              <a:avLst/>
              <a:gdLst>
                <a:gd name="T0" fmla="*/ 6 w 9"/>
                <a:gd name="T1" fmla="*/ 1 h 5"/>
                <a:gd name="T2" fmla="*/ 6 w 9"/>
                <a:gd name="T3" fmla="*/ 7 h 5"/>
                <a:gd name="T4" fmla="*/ 9 w 9"/>
                <a:gd name="T5" fmla="*/ 7 h 5"/>
                <a:gd name="T6" fmla="*/ 13 w 9"/>
                <a:gd name="T7" fmla="*/ 4 h 5"/>
                <a:gd name="T8" fmla="*/ 6 w 9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1" descr="© INSCALE GmbH, 18.06.2010"/>
            <p:cNvSpPr>
              <a:spLocks/>
            </p:cNvSpPr>
            <p:nvPr/>
          </p:nvSpPr>
          <p:spPr bwMode="auto">
            <a:xfrm>
              <a:off x="2935" y="2519"/>
              <a:ext cx="14" cy="14"/>
            </a:xfrm>
            <a:custGeom>
              <a:avLst/>
              <a:gdLst>
                <a:gd name="T0" fmla="*/ 11 w 9"/>
                <a:gd name="T1" fmla="*/ 0 h 10"/>
                <a:gd name="T2" fmla="*/ 6 w 9"/>
                <a:gd name="T3" fmla="*/ 0 h 10"/>
                <a:gd name="T4" fmla="*/ 3 w 9"/>
                <a:gd name="T5" fmla="*/ 10 h 10"/>
                <a:gd name="T6" fmla="*/ 9 w 9"/>
                <a:gd name="T7" fmla="*/ 14 h 10"/>
                <a:gd name="T8" fmla="*/ 14 w 9"/>
                <a:gd name="T9" fmla="*/ 13 h 10"/>
                <a:gd name="T10" fmla="*/ 11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2" descr="© INSCALE GmbH, 18.06.2010"/>
            <p:cNvSpPr>
              <a:spLocks/>
            </p:cNvSpPr>
            <p:nvPr/>
          </p:nvSpPr>
          <p:spPr bwMode="auto">
            <a:xfrm>
              <a:off x="2941" y="2345"/>
              <a:ext cx="497" cy="247"/>
            </a:xfrm>
            <a:custGeom>
              <a:avLst/>
              <a:gdLst>
                <a:gd name="T0" fmla="*/ 485 w 343"/>
                <a:gd name="T1" fmla="*/ 62 h 171"/>
                <a:gd name="T2" fmla="*/ 481 w 343"/>
                <a:gd name="T3" fmla="*/ 25 h 171"/>
                <a:gd name="T4" fmla="*/ 464 w 343"/>
                <a:gd name="T5" fmla="*/ 16 h 171"/>
                <a:gd name="T6" fmla="*/ 425 w 343"/>
                <a:gd name="T7" fmla="*/ 20 h 171"/>
                <a:gd name="T8" fmla="*/ 387 w 343"/>
                <a:gd name="T9" fmla="*/ 3 h 171"/>
                <a:gd name="T10" fmla="*/ 364 w 343"/>
                <a:gd name="T11" fmla="*/ 0 h 171"/>
                <a:gd name="T12" fmla="*/ 343 w 343"/>
                <a:gd name="T13" fmla="*/ 20 h 171"/>
                <a:gd name="T14" fmla="*/ 330 w 343"/>
                <a:gd name="T15" fmla="*/ 38 h 171"/>
                <a:gd name="T16" fmla="*/ 314 w 343"/>
                <a:gd name="T17" fmla="*/ 45 h 171"/>
                <a:gd name="T18" fmla="*/ 297 w 343"/>
                <a:gd name="T19" fmla="*/ 36 h 171"/>
                <a:gd name="T20" fmla="*/ 280 w 343"/>
                <a:gd name="T21" fmla="*/ 26 h 171"/>
                <a:gd name="T22" fmla="*/ 256 w 343"/>
                <a:gd name="T23" fmla="*/ 45 h 171"/>
                <a:gd name="T24" fmla="*/ 216 w 343"/>
                <a:gd name="T25" fmla="*/ 87 h 171"/>
                <a:gd name="T26" fmla="*/ 226 w 343"/>
                <a:gd name="T27" fmla="*/ 127 h 171"/>
                <a:gd name="T28" fmla="*/ 217 w 343"/>
                <a:gd name="T29" fmla="*/ 142 h 171"/>
                <a:gd name="T30" fmla="*/ 183 w 343"/>
                <a:gd name="T31" fmla="*/ 131 h 171"/>
                <a:gd name="T32" fmla="*/ 159 w 343"/>
                <a:gd name="T33" fmla="*/ 137 h 171"/>
                <a:gd name="T34" fmla="*/ 130 w 343"/>
                <a:gd name="T35" fmla="*/ 155 h 171"/>
                <a:gd name="T36" fmla="*/ 100 w 343"/>
                <a:gd name="T37" fmla="*/ 159 h 171"/>
                <a:gd name="T38" fmla="*/ 74 w 343"/>
                <a:gd name="T39" fmla="*/ 143 h 171"/>
                <a:gd name="T40" fmla="*/ 49 w 343"/>
                <a:gd name="T41" fmla="*/ 169 h 171"/>
                <a:gd name="T42" fmla="*/ 39 w 343"/>
                <a:gd name="T43" fmla="*/ 150 h 171"/>
                <a:gd name="T44" fmla="*/ 14 w 343"/>
                <a:gd name="T45" fmla="*/ 143 h 171"/>
                <a:gd name="T46" fmla="*/ 4 w 343"/>
                <a:gd name="T47" fmla="*/ 173 h 171"/>
                <a:gd name="T48" fmla="*/ 26 w 343"/>
                <a:gd name="T49" fmla="*/ 192 h 171"/>
                <a:gd name="T50" fmla="*/ 46 w 343"/>
                <a:gd name="T51" fmla="*/ 208 h 171"/>
                <a:gd name="T52" fmla="*/ 65 w 343"/>
                <a:gd name="T53" fmla="*/ 211 h 171"/>
                <a:gd name="T54" fmla="*/ 83 w 343"/>
                <a:gd name="T55" fmla="*/ 215 h 171"/>
                <a:gd name="T56" fmla="*/ 110 w 343"/>
                <a:gd name="T57" fmla="*/ 199 h 171"/>
                <a:gd name="T58" fmla="*/ 151 w 343"/>
                <a:gd name="T59" fmla="*/ 201 h 171"/>
                <a:gd name="T60" fmla="*/ 181 w 343"/>
                <a:gd name="T61" fmla="*/ 185 h 171"/>
                <a:gd name="T62" fmla="*/ 184 w 343"/>
                <a:gd name="T63" fmla="*/ 205 h 171"/>
                <a:gd name="T64" fmla="*/ 194 w 343"/>
                <a:gd name="T65" fmla="*/ 225 h 171"/>
                <a:gd name="T66" fmla="*/ 245 w 343"/>
                <a:gd name="T67" fmla="*/ 231 h 171"/>
                <a:gd name="T68" fmla="*/ 285 w 343"/>
                <a:gd name="T69" fmla="*/ 238 h 171"/>
                <a:gd name="T70" fmla="*/ 310 w 343"/>
                <a:gd name="T71" fmla="*/ 246 h 171"/>
                <a:gd name="T72" fmla="*/ 345 w 343"/>
                <a:gd name="T73" fmla="*/ 237 h 171"/>
                <a:gd name="T74" fmla="*/ 371 w 343"/>
                <a:gd name="T75" fmla="*/ 221 h 171"/>
                <a:gd name="T76" fmla="*/ 398 w 343"/>
                <a:gd name="T77" fmla="*/ 222 h 171"/>
                <a:gd name="T78" fmla="*/ 427 w 343"/>
                <a:gd name="T79" fmla="*/ 215 h 171"/>
                <a:gd name="T80" fmla="*/ 435 w 343"/>
                <a:gd name="T81" fmla="*/ 198 h 171"/>
                <a:gd name="T82" fmla="*/ 464 w 343"/>
                <a:gd name="T83" fmla="*/ 170 h 171"/>
                <a:gd name="T84" fmla="*/ 454 w 343"/>
                <a:gd name="T85" fmla="*/ 150 h 171"/>
                <a:gd name="T86" fmla="*/ 459 w 343"/>
                <a:gd name="T87" fmla="*/ 124 h 171"/>
                <a:gd name="T88" fmla="*/ 475 w 343"/>
                <a:gd name="T89" fmla="*/ 118 h 171"/>
                <a:gd name="T90" fmla="*/ 491 w 343"/>
                <a:gd name="T91" fmla="*/ 100 h 1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3" descr="© INSCALE GmbH, 18.06.2010"/>
            <p:cNvSpPr>
              <a:spLocks noEditPoints="1"/>
            </p:cNvSpPr>
            <p:nvPr/>
          </p:nvSpPr>
          <p:spPr bwMode="auto">
            <a:xfrm>
              <a:off x="3289" y="3554"/>
              <a:ext cx="33" cy="30"/>
            </a:xfrm>
            <a:custGeom>
              <a:avLst/>
              <a:gdLst>
                <a:gd name="T0" fmla="*/ 10 w 23"/>
                <a:gd name="T1" fmla="*/ 5 h 20"/>
                <a:gd name="T2" fmla="*/ 3 w 23"/>
                <a:gd name="T3" fmla="*/ 6 h 20"/>
                <a:gd name="T4" fmla="*/ 7 w 23"/>
                <a:gd name="T5" fmla="*/ 12 h 20"/>
                <a:gd name="T6" fmla="*/ 10 w 23"/>
                <a:gd name="T7" fmla="*/ 5 h 20"/>
                <a:gd name="T8" fmla="*/ 23 w 23"/>
                <a:gd name="T9" fmla="*/ 17 h 20"/>
                <a:gd name="T10" fmla="*/ 20 w 23"/>
                <a:gd name="T11" fmla="*/ 18 h 20"/>
                <a:gd name="T12" fmla="*/ 16 w 23"/>
                <a:gd name="T13" fmla="*/ 14 h 20"/>
                <a:gd name="T14" fmla="*/ 13 w 23"/>
                <a:gd name="T15" fmla="*/ 17 h 20"/>
                <a:gd name="T16" fmla="*/ 14 w 23"/>
                <a:gd name="T17" fmla="*/ 23 h 20"/>
                <a:gd name="T18" fmla="*/ 27 w 23"/>
                <a:gd name="T19" fmla="*/ 30 h 20"/>
                <a:gd name="T20" fmla="*/ 33 w 23"/>
                <a:gd name="T21" fmla="*/ 23 h 20"/>
                <a:gd name="T22" fmla="*/ 23 w 23"/>
                <a:gd name="T23" fmla="*/ 1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4" descr="© INSCALE GmbH, 18.06.2010"/>
            <p:cNvSpPr>
              <a:spLocks noEditPoints="1"/>
            </p:cNvSpPr>
            <p:nvPr/>
          </p:nvSpPr>
          <p:spPr bwMode="auto">
            <a:xfrm>
              <a:off x="1989" y="1188"/>
              <a:ext cx="517" cy="968"/>
            </a:xfrm>
            <a:custGeom>
              <a:avLst/>
              <a:gdLst>
                <a:gd name="T0" fmla="*/ 407 w 357"/>
                <a:gd name="T1" fmla="*/ 675 h 670"/>
                <a:gd name="T2" fmla="*/ 420 w 357"/>
                <a:gd name="T3" fmla="*/ 623 h 670"/>
                <a:gd name="T4" fmla="*/ 355 w 357"/>
                <a:gd name="T5" fmla="*/ 464 h 670"/>
                <a:gd name="T6" fmla="*/ 304 w 357"/>
                <a:gd name="T7" fmla="*/ 426 h 670"/>
                <a:gd name="T8" fmla="*/ 372 w 357"/>
                <a:gd name="T9" fmla="*/ 357 h 670"/>
                <a:gd name="T10" fmla="*/ 285 w 357"/>
                <a:gd name="T11" fmla="*/ 269 h 670"/>
                <a:gd name="T12" fmla="*/ 359 w 357"/>
                <a:gd name="T13" fmla="*/ 204 h 670"/>
                <a:gd name="T14" fmla="*/ 277 w 357"/>
                <a:gd name="T15" fmla="*/ 192 h 670"/>
                <a:gd name="T16" fmla="*/ 238 w 357"/>
                <a:gd name="T17" fmla="*/ 202 h 670"/>
                <a:gd name="T18" fmla="*/ 207 w 357"/>
                <a:gd name="T19" fmla="*/ 233 h 670"/>
                <a:gd name="T20" fmla="*/ 211 w 357"/>
                <a:gd name="T21" fmla="*/ 292 h 670"/>
                <a:gd name="T22" fmla="*/ 161 w 357"/>
                <a:gd name="T23" fmla="*/ 332 h 670"/>
                <a:gd name="T24" fmla="*/ 184 w 357"/>
                <a:gd name="T25" fmla="*/ 357 h 670"/>
                <a:gd name="T26" fmla="*/ 190 w 357"/>
                <a:gd name="T27" fmla="*/ 376 h 670"/>
                <a:gd name="T28" fmla="*/ 146 w 357"/>
                <a:gd name="T29" fmla="*/ 458 h 670"/>
                <a:gd name="T30" fmla="*/ 206 w 357"/>
                <a:gd name="T31" fmla="*/ 399 h 670"/>
                <a:gd name="T32" fmla="*/ 214 w 357"/>
                <a:gd name="T33" fmla="*/ 415 h 670"/>
                <a:gd name="T34" fmla="*/ 184 w 357"/>
                <a:gd name="T35" fmla="*/ 497 h 670"/>
                <a:gd name="T36" fmla="*/ 210 w 357"/>
                <a:gd name="T37" fmla="*/ 524 h 670"/>
                <a:gd name="T38" fmla="*/ 272 w 357"/>
                <a:gd name="T39" fmla="*/ 529 h 670"/>
                <a:gd name="T40" fmla="*/ 261 w 357"/>
                <a:gd name="T41" fmla="*/ 601 h 670"/>
                <a:gd name="T42" fmla="*/ 269 w 357"/>
                <a:gd name="T43" fmla="*/ 682 h 670"/>
                <a:gd name="T44" fmla="*/ 158 w 357"/>
                <a:gd name="T45" fmla="*/ 711 h 670"/>
                <a:gd name="T46" fmla="*/ 148 w 357"/>
                <a:gd name="T47" fmla="*/ 774 h 670"/>
                <a:gd name="T48" fmla="*/ 107 w 357"/>
                <a:gd name="T49" fmla="*/ 809 h 670"/>
                <a:gd name="T50" fmla="*/ 158 w 357"/>
                <a:gd name="T51" fmla="*/ 822 h 670"/>
                <a:gd name="T52" fmla="*/ 248 w 357"/>
                <a:gd name="T53" fmla="*/ 841 h 670"/>
                <a:gd name="T54" fmla="*/ 80 w 357"/>
                <a:gd name="T55" fmla="*/ 925 h 670"/>
                <a:gd name="T56" fmla="*/ 90 w 357"/>
                <a:gd name="T57" fmla="*/ 949 h 670"/>
                <a:gd name="T58" fmla="*/ 177 w 357"/>
                <a:gd name="T59" fmla="*/ 932 h 670"/>
                <a:gd name="T60" fmla="*/ 291 w 357"/>
                <a:gd name="T61" fmla="*/ 938 h 670"/>
                <a:gd name="T62" fmla="*/ 449 w 357"/>
                <a:gd name="T63" fmla="*/ 943 h 670"/>
                <a:gd name="T64" fmla="*/ 427 w 357"/>
                <a:gd name="T65" fmla="*/ 887 h 670"/>
                <a:gd name="T66" fmla="*/ 462 w 357"/>
                <a:gd name="T67" fmla="*/ 864 h 670"/>
                <a:gd name="T68" fmla="*/ 303 w 357"/>
                <a:gd name="T69" fmla="*/ 939 h 670"/>
                <a:gd name="T70" fmla="*/ 175 w 357"/>
                <a:gd name="T71" fmla="*/ 680 h 670"/>
                <a:gd name="T72" fmla="*/ 201 w 357"/>
                <a:gd name="T73" fmla="*/ 572 h 670"/>
                <a:gd name="T74" fmla="*/ 200 w 357"/>
                <a:gd name="T75" fmla="*/ 436 h 670"/>
                <a:gd name="T76" fmla="*/ 129 w 357"/>
                <a:gd name="T77" fmla="*/ 420 h 670"/>
                <a:gd name="T78" fmla="*/ 158 w 357"/>
                <a:gd name="T79" fmla="*/ 406 h 670"/>
                <a:gd name="T80" fmla="*/ 127 w 357"/>
                <a:gd name="T81" fmla="*/ 344 h 670"/>
                <a:gd name="T82" fmla="*/ 162 w 357"/>
                <a:gd name="T83" fmla="*/ 340 h 670"/>
                <a:gd name="T84" fmla="*/ 149 w 357"/>
                <a:gd name="T85" fmla="*/ 376 h 670"/>
                <a:gd name="T86" fmla="*/ 169 w 357"/>
                <a:gd name="T87" fmla="*/ 314 h 670"/>
                <a:gd name="T88" fmla="*/ 119 w 357"/>
                <a:gd name="T89" fmla="*/ 285 h 670"/>
                <a:gd name="T90" fmla="*/ 127 w 357"/>
                <a:gd name="T91" fmla="*/ 256 h 670"/>
                <a:gd name="T92" fmla="*/ 165 w 357"/>
                <a:gd name="T93" fmla="*/ 254 h 670"/>
                <a:gd name="T94" fmla="*/ 184 w 357"/>
                <a:gd name="T95" fmla="*/ 293 h 670"/>
                <a:gd name="T96" fmla="*/ 196 w 357"/>
                <a:gd name="T97" fmla="*/ 250 h 670"/>
                <a:gd name="T98" fmla="*/ 117 w 357"/>
                <a:gd name="T99" fmla="*/ 238 h 670"/>
                <a:gd name="T100" fmla="*/ 204 w 357"/>
                <a:gd name="T101" fmla="*/ 194 h 670"/>
                <a:gd name="T102" fmla="*/ 151 w 357"/>
                <a:gd name="T103" fmla="*/ 191 h 670"/>
                <a:gd name="T104" fmla="*/ 350 w 357"/>
                <a:gd name="T105" fmla="*/ 163 h 670"/>
                <a:gd name="T106" fmla="*/ 371 w 357"/>
                <a:gd name="T107" fmla="*/ 155 h 670"/>
                <a:gd name="T108" fmla="*/ 375 w 357"/>
                <a:gd name="T109" fmla="*/ 136 h 670"/>
                <a:gd name="T110" fmla="*/ 449 w 357"/>
                <a:gd name="T111" fmla="*/ 118 h 670"/>
                <a:gd name="T112" fmla="*/ 408 w 357"/>
                <a:gd name="T113" fmla="*/ 134 h 670"/>
                <a:gd name="T114" fmla="*/ 491 w 357"/>
                <a:gd name="T115" fmla="*/ 33 h 670"/>
                <a:gd name="T116" fmla="*/ 517 w 357"/>
                <a:gd name="T117" fmla="*/ 4 h 670"/>
                <a:gd name="T118" fmla="*/ 71 w 357"/>
                <a:gd name="T119" fmla="*/ 572 h 670"/>
                <a:gd name="T120" fmla="*/ 139 w 357"/>
                <a:gd name="T121" fmla="*/ 558 h 670"/>
                <a:gd name="T122" fmla="*/ 49 w 357"/>
                <a:gd name="T123" fmla="*/ 480 h 670"/>
                <a:gd name="T124" fmla="*/ 19 w 357"/>
                <a:gd name="T125" fmla="*/ 545 h 6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5" descr="© INSCALE GmbH, 18.06.2010"/>
            <p:cNvSpPr>
              <a:spLocks noEditPoints="1"/>
            </p:cNvSpPr>
            <p:nvPr/>
          </p:nvSpPr>
          <p:spPr bwMode="auto">
            <a:xfrm>
              <a:off x="1791" y="1625"/>
              <a:ext cx="295" cy="335"/>
            </a:xfrm>
            <a:custGeom>
              <a:avLst/>
              <a:gdLst>
                <a:gd name="T0" fmla="*/ 80 w 204"/>
                <a:gd name="T1" fmla="*/ 98 h 232"/>
                <a:gd name="T2" fmla="*/ 75 w 204"/>
                <a:gd name="T3" fmla="*/ 87 h 232"/>
                <a:gd name="T4" fmla="*/ 82 w 204"/>
                <a:gd name="T5" fmla="*/ 107 h 232"/>
                <a:gd name="T6" fmla="*/ 65 w 204"/>
                <a:gd name="T7" fmla="*/ 123 h 232"/>
                <a:gd name="T8" fmla="*/ 81 w 204"/>
                <a:gd name="T9" fmla="*/ 169 h 232"/>
                <a:gd name="T10" fmla="*/ 71 w 204"/>
                <a:gd name="T11" fmla="*/ 172 h 232"/>
                <a:gd name="T12" fmla="*/ 291 w 204"/>
                <a:gd name="T13" fmla="*/ 137 h 232"/>
                <a:gd name="T14" fmla="*/ 265 w 204"/>
                <a:gd name="T15" fmla="*/ 121 h 232"/>
                <a:gd name="T16" fmla="*/ 230 w 204"/>
                <a:gd name="T17" fmla="*/ 118 h 232"/>
                <a:gd name="T18" fmla="*/ 205 w 204"/>
                <a:gd name="T19" fmla="*/ 77 h 232"/>
                <a:gd name="T20" fmla="*/ 215 w 204"/>
                <a:gd name="T21" fmla="*/ 62 h 232"/>
                <a:gd name="T22" fmla="*/ 246 w 204"/>
                <a:gd name="T23" fmla="*/ 52 h 232"/>
                <a:gd name="T24" fmla="*/ 269 w 204"/>
                <a:gd name="T25" fmla="*/ 29 h 232"/>
                <a:gd name="T26" fmla="*/ 266 w 204"/>
                <a:gd name="T27" fmla="*/ 13 h 232"/>
                <a:gd name="T28" fmla="*/ 252 w 204"/>
                <a:gd name="T29" fmla="*/ 32 h 232"/>
                <a:gd name="T30" fmla="*/ 249 w 204"/>
                <a:gd name="T31" fmla="*/ 25 h 232"/>
                <a:gd name="T32" fmla="*/ 243 w 204"/>
                <a:gd name="T33" fmla="*/ 19 h 232"/>
                <a:gd name="T34" fmla="*/ 233 w 204"/>
                <a:gd name="T35" fmla="*/ 19 h 232"/>
                <a:gd name="T36" fmla="*/ 210 w 204"/>
                <a:gd name="T37" fmla="*/ 12 h 232"/>
                <a:gd name="T38" fmla="*/ 189 w 204"/>
                <a:gd name="T39" fmla="*/ 38 h 232"/>
                <a:gd name="T40" fmla="*/ 182 w 204"/>
                <a:gd name="T41" fmla="*/ 64 h 232"/>
                <a:gd name="T42" fmla="*/ 181 w 204"/>
                <a:gd name="T43" fmla="*/ 75 h 232"/>
                <a:gd name="T44" fmla="*/ 149 w 204"/>
                <a:gd name="T45" fmla="*/ 81 h 232"/>
                <a:gd name="T46" fmla="*/ 121 w 204"/>
                <a:gd name="T47" fmla="*/ 74 h 232"/>
                <a:gd name="T48" fmla="*/ 97 w 204"/>
                <a:gd name="T49" fmla="*/ 68 h 232"/>
                <a:gd name="T50" fmla="*/ 91 w 204"/>
                <a:gd name="T51" fmla="*/ 82 h 232"/>
                <a:gd name="T52" fmla="*/ 93 w 204"/>
                <a:gd name="T53" fmla="*/ 101 h 232"/>
                <a:gd name="T54" fmla="*/ 84 w 204"/>
                <a:gd name="T55" fmla="*/ 114 h 232"/>
                <a:gd name="T56" fmla="*/ 64 w 204"/>
                <a:gd name="T57" fmla="*/ 130 h 232"/>
                <a:gd name="T58" fmla="*/ 80 w 204"/>
                <a:gd name="T59" fmla="*/ 150 h 232"/>
                <a:gd name="T60" fmla="*/ 90 w 204"/>
                <a:gd name="T61" fmla="*/ 155 h 232"/>
                <a:gd name="T62" fmla="*/ 121 w 204"/>
                <a:gd name="T63" fmla="*/ 175 h 232"/>
                <a:gd name="T64" fmla="*/ 87 w 204"/>
                <a:gd name="T65" fmla="*/ 195 h 232"/>
                <a:gd name="T66" fmla="*/ 68 w 204"/>
                <a:gd name="T67" fmla="*/ 217 h 232"/>
                <a:gd name="T68" fmla="*/ 103 w 204"/>
                <a:gd name="T69" fmla="*/ 219 h 232"/>
                <a:gd name="T70" fmla="*/ 108 w 204"/>
                <a:gd name="T71" fmla="*/ 230 h 232"/>
                <a:gd name="T72" fmla="*/ 49 w 204"/>
                <a:gd name="T73" fmla="*/ 237 h 232"/>
                <a:gd name="T74" fmla="*/ 30 w 204"/>
                <a:gd name="T75" fmla="*/ 248 h 232"/>
                <a:gd name="T76" fmla="*/ 27 w 204"/>
                <a:gd name="T77" fmla="*/ 261 h 232"/>
                <a:gd name="T78" fmla="*/ 3 w 204"/>
                <a:gd name="T79" fmla="*/ 287 h 232"/>
                <a:gd name="T80" fmla="*/ 20 w 204"/>
                <a:gd name="T81" fmla="*/ 303 h 232"/>
                <a:gd name="T82" fmla="*/ 48 w 204"/>
                <a:gd name="T83" fmla="*/ 305 h 232"/>
                <a:gd name="T84" fmla="*/ 32 w 204"/>
                <a:gd name="T85" fmla="*/ 323 h 232"/>
                <a:gd name="T86" fmla="*/ 51 w 204"/>
                <a:gd name="T87" fmla="*/ 332 h 232"/>
                <a:gd name="T88" fmla="*/ 88 w 204"/>
                <a:gd name="T89" fmla="*/ 332 h 232"/>
                <a:gd name="T90" fmla="*/ 126 w 204"/>
                <a:gd name="T91" fmla="*/ 310 h 232"/>
                <a:gd name="T92" fmla="*/ 162 w 204"/>
                <a:gd name="T93" fmla="*/ 315 h 232"/>
                <a:gd name="T94" fmla="*/ 204 w 204"/>
                <a:gd name="T95" fmla="*/ 295 h 232"/>
                <a:gd name="T96" fmla="*/ 217 w 204"/>
                <a:gd name="T97" fmla="*/ 303 h 232"/>
                <a:gd name="T98" fmla="*/ 237 w 204"/>
                <a:gd name="T99" fmla="*/ 290 h 232"/>
                <a:gd name="T100" fmla="*/ 266 w 204"/>
                <a:gd name="T101" fmla="*/ 256 h 232"/>
                <a:gd name="T102" fmla="*/ 282 w 204"/>
                <a:gd name="T103" fmla="*/ 195 h 232"/>
                <a:gd name="T104" fmla="*/ 295 w 204"/>
                <a:gd name="T105" fmla="*/ 147 h 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6" descr="© INSCALE GmbH, 18.06.2010"/>
            <p:cNvSpPr>
              <a:spLocks noEditPoints="1"/>
            </p:cNvSpPr>
            <p:nvPr/>
          </p:nvSpPr>
          <p:spPr bwMode="auto">
            <a:xfrm>
              <a:off x="2036" y="2125"/>
              <a:ext cx="907" cy="942"/>
            </a:xfrm>
            <a:custGeom>
              <a:avLst/>
              <a:gdLst>
                <a:gd name="T0" fmla="*/ 782 w 626"/>
                <a:gd name="T1" fmla="*/ 205 h 652"/>
                <a:gd name="T2" fmla="*/ 740 w 626"/>
                <a:gd name="T3" fmla="*/ 196 h 652"/>
                <a:gd name="T4" fmla="*/ 697 w 626"/>
                <a:gd name="T5" fmla="*/ 176 h 652"/>
                <a:gd name="T6" fmla="*/ 652 w 626"/>
                <a:gd name="T7" fmla="*/ 152 h 652"/>
                <a:gd name="T8" fmla="*/ 626 w 626"/>
                <a:gd name="T9" fmla="*/ 103 h 652"/>
                <a:gd name="T10" fmla="*/ 587 w 626"/>
                <a:gd name="T11" fmla="*/ 107 h 652"/>
                <a:gd name="T12" fmla="*/ 548 w 626"/>
                <a:gd name="T13" fmla="*/ 61 h 652"/>
                <a:gd name="T14" fmla="*/ 514 w 626"/>
                <a:gd name="T15" fmla="*/ 40 h 652"/>
                <a:gd name="T16" fmla="*/ 500 w 626"/>
                <a:gd name="T17" fmla="*/ 12 h 652"/>
                <a:gd name="T18" fmla="*/ 427 w 626"/>
                <a:gd name="T19" fmla="*/ 69 h 652"/>
                <a:gd name="T20" fmla="*/ 342 w 626"/>
                <a:gd name="T21" fmla="*/ 113 h 652"/>
                <a:gd name="T22" fmla="*/ 306 w 626"/>
                <a:gd name="T23" fmla="*/ 152 h 652"/>
                <a:gd name="T24" fmla="*/ 242 w 626"/>
                <a:gd name="T25" fmla="*/ 114 h 652"/>
                <a:gd name="T26" fmla="*/ 209 w 626"/>
                <a:gd name="T27" fmla="*/ 107 h 652"/>
                <a:gd name="T28" fmla="*/ 216 w 626"/>
                <a:gd name="T29" fmla="*/ 165 h 652"/>
                <a:gd name="T30" fmla="*/ 188 w 626"/>
                <a:gd name="T31" fmla="*/ 188 h 652"/>
                <a:gd name="T32" fmla="*/ 162 w 626"/>
                <a:gd name="T33" fmla="*/ 183 h 652"/>
                <a:gd name="T34" fmla="*/ 72 w 626"/>
                <a:gd name="T35" fmla="*/ 165 h 652"/>
                <a:gd name="T36" fmla="*/ 6 w 626"/>
                <a:gd name="T37" fmla="*/ 188 h 652"/>
                <a:gd name="T38" fmla="*/ 12 w 626"/>
                <a:gd name="T39" fmla="*/ 199 h 652"/>
                <a:gd name="T40" fmla="*/ 1 w 626"/>
                <a:gd name="T41" fmla="*/ 221 h 652"/>
                <a:gd name="T42" fmla="*/ 51 w 626"/>
                <a:gd name="T43" fmla="*/ 244 h 652"/>
                <a:gd name="T44" fmla="*/ 96 w 626"/>
                <a:gd name="T45" fmla="*/ 262 h 652"/>
                <a:gd name="T46" fmla="*/ 106 w 626"/>
                <a:gd name="T47" fmla="*/ 280 h 652"/>
                <a:gd name="T48" fmla="*/ 141 w 626"/>
                <a:gd name="T49" fmla="*/ 318 h 652"/>
                <a:gd name="T50" fmla="*/ 141 w 626"/>
                <a:gd name="T51" fmla="*/ 327 h 652"/>
                <a:gd name="T52" fmla="*/ 158 w 626"/>
                <a:gd name="T53" fmla="*/ 394 h 652"/>
                <a:gd name="T54" fmla="*/ 200 w 626"/>
                <a:gd name="T55" fmla="*/ 442 h 652"/>
                <a:gd name="T56" fmla="*/ 219 w 626"/>
                <a:gd name="T57" fmla="*/ 542 h 652"/>
                <a:gd name="T58" fmla="*/ 187 w 626"/>
                <a:gd name="T59" fmla="*/ 488 h 652"/>
                <a:gd name="T60" fmla="*/ 164 w 626"/>
                <a:gd name="T61" fmla="*/ 587 h 652"/>
                <a:gd name="T62" fmla="*/ 120 w 626"/>
                <a:gd name="T63" fmla="*/ 692 h 652"/>
                <a:gd name="T64" fmla="*/ 136 w 626"/>
                <a:gd name="T65" fmla="*/ 724 h 652"/>
                <a:gd name="T66" fmla="*/ 181 w 626"/>
                <a:gd name="T67" fmla="*/ 744 h 652"/>
                <a:gd name="T68" fmla="*/ 242 w 626"/>
                <a:gd name="T69" fmla="*/ 766 h 652"/>
                <a:gd name="T70" fmla="*/ 300 w 626"/>
                <a:gd name="T71" fmla="*/ 769 h 652"/>
                <a:gd name="T72" fmla="*/ 343 w 626"/>
                <a:gd name="T73" fmla="*/ 787 h 652"/>
                <a:gd name="T74" fmla="*/ 368 w 626"/>
                <a:gd name="T75" fmla="*/ 819 h 652"/>
                <a:gd name="T76" fmla="*/ 448 w 626"/>
                <a:gd name="T77" fmla="*/ 819 h 652"/>
                <a:gd name="T78" fmla="*/ 445 w 626"/>
                <a:gd name="T79" fmla="*/ 766 h 652"/>
                <a:gd name="T80" fmla="*/ 481 w 626"/>
                <a:gd name="T81" fmla="*/ 731 h 652"/>
                <a:gd name="T82" fmla="*/ 514 w 626"/>
                <a:gd name="T83" fmla="*/ 720 h 652"/>
                <a:gd name="T84" fmla="*/ 588 w 626"/>
                <a:gd name="T85" fmla="*/ 747 h 652"/>
                <a:gd name="T86" fmla="*/ 649 w 626"/>
                <a:gd name="T87" fmla="*/ 772 h 652"/>
                <a:gd name="T88" fmla="*/ 680 w 626"/>
                <a:gd name="T89" fmla="*/ 770 h 652"/>
                <a:gd name="T90" fmla="*/ 720 w 626"/>
                <a:gd name="T91" fmla="*/ 735 h 652"/>
                <a:gd name="T92" fmla="*/ 765 w 626"/>
                <a:gd name="T93" fmla="*/ 717 h 652"/>
                <a:gd name="T94" fmla="*/ 727 w 626"/>
                <a:gd name="T95" fmla="*/ 631 h 652"/>
                <a:gd name="T96" fmla="*/ 716 w 626"/>
                <a:gd name="T97" fmla="*/ 582 h 652"/>
                <a:gd name="T98" fmla="*/ 723 w 626"/>
                <a:gd name="T99" fmla="*/ 523 h 652"/>
                <a:gd name="T100" fmla="*/ 727 w 626"/>
                <a:gd name="T101" fmla="*/ 470 h 652"/>
                <a:gd name="T102" fmla="*/ 672 w 626"/>
                <a:gd name="T103" fmla="*/ 485 h 652"/>
                <a:gd name="T104" fmla="*/ 707 w 626"/>
                <a:gd name="T105" fmla="*/ 410 h 652"/>
                <a:gd name="T106" fmla="*/ 777 w 626"/>
                <a:gd name="T107" fmla="*/ 364 h 652"/>
                <a:gd name="T108" fmla="*/ 807 w 626"/>
                <a:gd name="T109" fmla="*/ 259 h 652"/>
                <a:gd name="T110" fmla="*/ 897 w 626"/>
                <a:gd name="T111" fmla="*/ 806 h 652"/>
                <a:gd name="T112" fmla="*/ 845 w 626"/>
                <a:gd name="T113" fmla="*/ 826 h 652"/>
                <a:gd name="T114" fmla="*/ 830 w 626"/>
                <a:gd name="T115" fmla="*/ 861 h 652"/>
                <a:gd name="T116" fmla="*/ 836 w 626"/>
                <a:gd name="T117" fmla="*/ 906 h 652"/>
                <a:gd name="T118" fmla="*/ 865 w 626"/>
                <a:gd name="T119" fmla="*/ 933 h 652"/>
                <a:gd name="T120" fmla="*/ 900 w 626"/>
                <a:gd name="T121" fmla="*/ 825 h 652"/>
                <a:gd name="T122" fmla="*/ 183 w 626"/>
                <a:gd name="T123" fmla="*/ 144 h 652"/>
                <a:gd name="T124" fmla="*/ 164 w 626"/>
                <a:gd name="T125" fmla="*/ 108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7" descr="© INSCALE GmbH, 18.06.2010"/>
            <p:cNvSpPr>
              <a:spLocks/>
            </p:cNvSpPr>
            <p:nvPr/>
          </p:nvSpPr>
          <p:spPr bwMode="auto">
            <a:xfrm>
              <a:off x="1516" y="2833"/>
              <a:ext cx="293" cy="486"/>
            </a:xfrm>
            <a:custGeom>
              <a:avLst/>
              <a:gdLst>
                <a:gd name="T0" fmla="*/ 128 w 203"/>
                <a:gd name="T1" fmla="*/ 427 h 336"/>
                <a:gd name="T2" fmla="*/ 147 w 203"/>
                <a:gd name="T3" fmla="*/ 404 h 336"/>
                <a:gd name="T4" fmla="*/ 173 w 203"/>
                <a:gd name="T5" fmla="*/ 392 h 336"/>
                <a:gd name="T6" fmla="*/ 163 w 203"/>
                <a:gd name="T7" fmla="*/ 386 h 336"/>
                <a:gd name="T8" fmla="*/ 163 w 203"/>
                <a:gd name="T9" fmla="*/ 334 h 336"/>
                <a:gd name="T10" fmla="*/ 192 w 203"/>
                <a:gd name="T11" fmla="*/ 308 h 336"/>
                <a:gd name="T12" fmla="*/ 170 w 203"/>
                <a:gd name="T13" fmla="*/ 275 h 336"/>
                <a:gd name="T14" fmla="*/ 169 w 203"/>
                <a:gd name="T15" fmla="*/ 265 h 336"/>
                <a:gd name="T16" fmla="*/ 199 w 203"/>
                <a:gd name="T17" fmla="*/ 250 h 336"/>
                <a:gd name="T18" fmla="*/ 209 w 203"/>
                <a:gd name="T19" fmla="*/ 239 h 336"/>
                <a:gd name="T20" fmla="*/ 211 w 203"/>
                <a:gd name="T21" fmla="*/ 205 h 336"/>
                <a:gd name="T22" fmla="*/ 229 w 203"/>
                <a:gd name="T23" fmla="*/ 192 h 336"/>
                <a:gd name="T24" fmla="*/ 238 w 203"/>
                <a:gd name="T25" fmla="*/ 145 h 336"/>
                <a:gd name="T26" fmla="*/ 244 w 203"/>
                <a:gd name="T27" fmla="*/ 127 h 336"/>
                <a:gd name="T28" fmla="*/ 264 w 203"/>
                <a:gd name="T29" fmla="*/ 113 h 336"/>
                <a:gd name="T30" fmla="*/ 293 w 203"/>
                <a:gd name="T31" fmla="*/ 82 h 336"/>
                <a:gd name="T32" fmla="*/ 274 w 203"/>
                <a:gd name="T33" fmla="*/ 64 h 336"/>
                <a:gd name="T34" fmla="*/ 264 w 203"/>
                <a:gd name="T35" fmla="*/ 43 h 336"/>
                <a:gd name="T36" fmla="*/ 258 w 203"/>
                <a:gd name="T37" fmla="*/ 45 h 336"/>
                <a:gd name="T38" fmla="*/ 237 w 203"/>
                <a:gd name="T39" fmla="*/ 35 h 336"/>
                <a:gd name="T40" fmla="*/ 212 w 203"/>
                <a:gd name="T41" fmla="*/ 39 h 336"/>
                <a:gd name="T42" fmla="*/ 195 w 203"/>
                <a:gd name="T43" fmla="*/ 33 h 336"/>
                <a:gd name="T44" fmla="*/ 180 w 203"/>
                <a:gd name="T45" fmla="*/ 30 h 336"/>
                <a:gd name="T46" fmla="*/ 173 w 203"/>
                <a:gd name="T47" fmla="*/ 14 h 336"/>
                <a:gd name="T48" fmla="*/ 167 w 203"/>
                <a:gd name="T49" fmla="*/ 9 h 336"/>
                <a:gd name="T50" fmla="*/ 157 w 203"/>
                <a:gd name="T51" fmla="*/ 6 h 336"/>
                <a:gd name="T52" fmla="*/ 130 w 203"/>
                <a:gd name="T53" fmla="*/ 9 h 336"/>
                <a:gd name="T54" fmla="*/ 113 w 203"/>
                <a:gd name="T55" fmla="*/ 20 h 336"/>
                <a:gd name="T56" fmla="*/ 118 w 203"/>
                <a:gd name="T57" fmla="*/ 30 h 336"/>
                <a:gd name="T58" fmla="*/ 114 w 203"/>
                <a:gd name="T59" fmla="*/ 43 h 336"/>
                <a:gd name="T60" fmla="*/ 114 w 203"/>
                <a:gd name="T61" fmla="*/ 97 h 336"/>
                <a:gd name="T62" fmla="*/ 101 w 203"/>
                <a:gd name="T63" fmla="*/ 129 h 336"/>
                <a:gd name="T64" fmla="*/ 111 w 203"/>
                <a:gd name="T65" fmla="*/ 117 h 336"/>
                <a:gd name="T66" fmla="*/ 111 w 203"/>
                <a:gd name="T67" fmla="*/ 130 h 336"/>
                <a:gd name="T68" fmla="*/ 76 w 203"/>
                <a:gd name="T69" fmla="*/ 166 h 336"/>
                <a:gd name="T70" fmla="*/ 56 w 203"/>
                <a:gd name="T71" fmla="*/ 213 h 336"/>
                <a:gd name="T72" fmla="*/ 51 w 203"/>
                <a:gd name="T73" fmla="*/ 224 h 336"/>
                <a:gd name="T74" fmla="*/ 40 w 203"/>
                <a:gd name="T75" fmla="*/ 237 h 336"/>
                <a:gd name="T76" fmla="*/ 25 w 203"/>
                <a:gd name="T77" fmla="*/ 239 h 336"/>
                <a:gd name="T78" fmla="*/ 14 w 203"/>
                <a:gd name="T79" fmla="*/ 262 h 336"/>
                <a:gd name="T80" fmla="*/ 3 w 203"/>
                <a:gd name="T81" fmla="*/ 285 h 336"/>
                <a:gd name="T82" fmla="*/ 25 w 203"/>
                <a:gd name="T83" fmla="*/ 302 h 336"/>
                <a:gd name="T84" fmla="*/ 43 w 203"/>
                <a:gd name="T85" fmla="*/ 299 h 336"/>
                <a:gd name="T86" fmla="*/ 29 w 203"/>
                <a:gd name="T87" fmla="*/ 312 h 336"/>
                <a:gd name="T88" fmla="*/ 17 w 203"/>
                <a:gd name="T89" fmla="*/ 308 h 336"/>
                <a:gd name="T90" fmla="*/ 16 w 203"/>
                <a:gd name="T91" fmla="*/ 327 h 336"/>
                <a:gd name="T92" fmla="*/ 42 w 203"/>
                <a:gd name="T93" fmla="*/ 325 h 336"/>
                <a:gd name="T94" fmla="*/ 52 w 203"/>
                <a:gd name="T95" fmla="*/ 324 h 336"/>
                <a:gd name="T96" fmla="*/ 58 w 203"/>
                <a:gd name="T97" fmla="*/ 337 h 336"/>
                <a:gd name="T98" fmla="*/ 43 w 203"/>
                <a:gd name="T99" fmla="*/ 330 h 336"/>
                <a:gd name="T100" fmla="*/ 27 w 203"/>
                <a:gd name="T101" fmla="*/ 376 h 336"/>
                <a:gd name="T102" fmla="*/ 30 w 203"/>
                <a:gd name="T103" fmla="*/ 398 h 336"/>
                <a:gd name="T104" fmla="*/ 23 w 203"/>
                <a:gd name="T105" fmla="*/ 430 h 336"/>
                <a:gd name="T106" fmla="*/ 14 w 203"/>
                <a:gd name="T107" fmla="*/ 446 h 336"/>
                <a:gd name="T108" fmla="*/ 0 w 203"/>
                <a:gd name="T109" fmla="*/ 466 h 336"/>
                <a:gd name="T110" fmla="*/ 74 w 203"/>
                <a:gd name="T111" fmla="*/ 483 h 336"/>
                <a:gd name="T112" fmla="*/ 105 w 203"/>
                <a:gd name="T113" fmla="*/ 474 h 336"/>
                <a:gd name="T114" fmla="*/ 123 w 203"/>
                <a:gd name="T115" fmla="*/ 450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9" descr="© INSCALE GmbH, 18.06.2010"/>
            <p:cNvSpPr>
              <a:spLocks/>
            </p:cNvSpPr>
            <p:nvPr/>
          </p:nvSpPr>
          <p:spPr bwMode="auto">
            <a:xfrm>
              <a:off x="3355" y="2687"/>
              <a:ext cx="287" cy="246"/>
            </a:xfrm>
            <a:custGeom>
              <a:avLst/>
              <a:gdLst>
                <a:gd name="T0" fmla="*/ 283 w 198"/>
                <a:gd name="T1" fmla="*/ 96 h 170"/>
                <a:gd name="T2" fmla="*/ 261 w 198"/>
                <a:gd name="T3" fmla="*/ 78 h 170"/>
                <a:gd name="T4" fmla="*/ 244 w 198"/>
                <a:gd name="T5" fmla="*/ 77 h 170"/>
                <a:gd name="T6" fmla="*/ 245 w 198"/>
                <a:gd name="T7" fmla="*/ 65 h 170"/>
                <a:gd name="T8" fmla="*/ 244 w 198"/>
                <a:gd name="T9" fmla="*/ 59 h 170"/>
                <a:gd name="T10" fmla="*/ 252 w 198"/>
                <a:gd name="T11" fmla="*/ 45 h 170"/>
                <a:gd name="T12" fmla="*/ 257 w 198"/>
                <a:gd name="T13" fmla="*/ 26 h 170"/>
                <a:gd name="T14" fmla="*/ 261 w 198"/>
                <a:gd name="T15" fmla="*/ 22 h 170"/>
                <a:gd name="T16" fmla="*/ 239 w 198"/>
                <a:gd name="T17" fmla="*/ 19 h 170"/>
                <a:gd name="T18" fmla="*/ 223 w 198"/>
                <a:gd name="T19" fmla="*/ 26 h 170"/>
                <a:gd name="T20" fmla="*/ 210 w 198"/>
                <a:gd name="T21" fmla="*/ 9 h 170"/>
                <a:gd name="T22" fmla="*/ 199 w 198"/>
                <a:gd name="T23" fmla="*/ 13 h 170"/>
                <a:gd name="T24" fmla="*/ 190 w 198"/>
                <a:gd name="T25" fmla="*/ 6 h 170"/>
                <a:gd name="T26" fmla="*/ 178 w 198"/>
                <a:gd name="T27" fmla="*/ 4 h 170"/>
                <a:gd name="T28" fmla="*/ 174 w 198"/>
                <a:gd name="T29" fmla="*/ 13 h 170"/>
                <a:gd name="T30" fmla="*/ 162 w 198"/>
                <a:gd name="T31" fmla="*/ 4 h 170"/>
                <a:gd name="T32" fmla="*/ 151 w 198"/>
                <a:gd name="T33" fmla="*/ 16 h 170"/>
                <a:gd name="T34" fmla="*/ 139 w 198"/>
                <a:gd name="T35" fmla="*/ 10 h 170"/>
                <a:gd name="T36" fmla="*/ 107 w 198"/>
                <a:gd name="T37" fmla="*/ 10 h 170"/>
                <a:gd name="T38" fmla="*/ 90 w 198"/>
                <a:gd name="T39" fmla="*/ 0 h 170"/>
                <a:gd name="T40" fmla="*/ 83 w 198"/>
                <a:gd name="T41" fmla="*/ 9 h 170"/>
                <a:gd name="T42" fmla="*/ 61 w 198"/>
                <a:gd name="T43" fmla="*/ 6 h 170"/>
                <a:gd name="T44" fmla="*/ 49 w 198"/>
                <a:gd name="T45" fmla="*/ 27 h 170"/>
                <a:gd name="T46" fmla="*/ 30 w 198"/>
                <a:gd name="T47" fmla="*/ 17 h 170"/>
                <a:gd name="T48" fmla="*/ 10 w 198"/>
                <a:gd name="T49" fmla="*/ 13 h 170"/>
                <a:gd name="T50" fmla="*/ 12 w 198"/>
                <a:gd name="T51" fmla="*/ 52 h 170"/>
                <a:gd name="T52" fmla="*/ 26 w 198"/>
                <a:gd name="T53" fmla="*/ 54 h 170"/>
                <a:gd name="T54" fmla="*/ 33 w 198"/>
                <a:gd name="T55" fmla="*/ 64 h 170"/>
                <a:gd name="T56" fmla="*/ 30 w 198"/>
                <a:gd name="T57" fmla="*/ 69 h 170"/>
                <a:gd name="T58" fmla="*/ 42 w 198"/>
                <a:gd name="T59" fmla="*/ 84 h 170"/>
                <a:gd name="T60" fmla="*/ 55 w 198"/>
                <a:gd name="T61" fmla="*/ 110 h 170"/>
                <a:gd name="T62" fmla="*/ 83 w 198"/>
                <a:gd name="T63" fmla="*/ 133 h 170"/>
                <a:gd name="T64" fmla="*/ 86 w 198"/>
                <a:gd name="T65" fmla="*/ 137 h 170"/>
                <a:gd name="T66" fmla="*/ 110 w 198"/>
                <a:gd name="T67" fmla="*/ 159 h 170"/>
                <a:gd name="T68" fmla="*/ 128 w 198"/>
                <a:gd name="T69" fmla="*/ 168 h 170"/>
                <a:gd name="T70" fmla="*/ 128 w 198"/>
                <a:gd name="T71" fmla="*/ 181 h 170"/>
                <a:gd name="T72" fmla="*/ 157 w 198"/>
                <a:gd name="T73" fmla="*/ 203 h 170"/>
                <a:gd name="T74" fmla="*/ 159 w 198"/>
                <a:gd name="T75" fmla="*/ 219 h 170"/>
                <a:gd name="T76" fmla="*/ 171 w 198"/>
                <a:gd name="T77" fmla="*/ 216 h 170"/>
                <a:gd name="T78" fmla="*/ 203 w 198"/>
                <a:gd name="T79" fmla="*/ 243 h 170"/>
                <a:gd name="T80" fmla="*/ 212 w 198"/>
                <a:gd name="T81" fmla="*/ 242 h 170"/>
                <a:gd name="T82" fmla="*/ 216 w 198"/>
                <a:gd name="T83" fmla="*/ 246 h 170"/>
                <a:gd name="T84" fmla="*/ 223 w 198"/>
                <a:gd name="T85" fmla="*/ 242 h 170"/>
                <a:gd name="T86" fmla="*/ 223 w 198"/>
                <a:gd name="T87" fmla="*/ 227 h 170"/>
                <a:gd name="T88" fmla="*/ 219 w 198"/>
                <a:gd name="T89" fmla="*/ 227 h 170"/>
                <a:gd name="T90" fmla="*/ 217 w 198"/>
                <a:gd name="T91" fmla="*/ 204 h 170"/>
                <a:gd name="T92" fmla="*/ 228 w 198"/>
                <a:gd name="T93" fmla="*/ 198 h 170"/>
                <a:gd name="T94" fmla="*/ 226 w 198"/>
                <a:gd name="T95" fmla="*/ 178 h 170"/>
                <a:gd name="T96" fmla="*/ 239 w 198"/>
                <a:gd name="T97" fmla="*/ 169 h 170"/>
                <a:gd name="T98" fmla="*/ 254 w 198"/>
                <a:gd name="T99" fmla="*/ 172 h 170"/>
                <a:gd name="T100" fmla="*/ 241 w 198"/>
                <a:gd name="T101" fmla="*/ 155 h 170"/>
                <a:gd name="T102" fmla="*/ 242 w 198"/>
                <a:gd name="T103" fmla="*/ 146 h 170"/>
                <a:gd name="T104" fmla="*/ 249 w 198"/>
                <a:gd name="T105" fmla="*/ 152 h 170"/>
                <a:gd name="T106" fmla="*/ 261 w 198"/>
                <a:gd name="T107" fmla="*/ 152 h 170"/>
                <a:gd name="T108" fmla="*/ 262 w 198"/>
                <a:gd name="T109" fmla="*/ 143 h 170"/>
                <a:gd name="T110" fmla="*/ 277 w 198"/>
                <a:gd name="T111" fmla="*/ 143 h 170"/>
                <a:gd name="T112" fmla="*/ 268 w 198"/>
                <a:gd name="T113" fmla="*/ 122 h 170"/>
                <a:gd name="T114" fmla="*/ 257 w 198"/>
                <a:gd name="T115" fmla="*/ 106 h 170"/>
                <a:gd name="T116" fmla="*/ 275 w 198"/>
                <a:gd name="T117" fmla="*/ 107 h 170"/>
                <a:gd name="T118" fmla="*/ 283 w 198"/>
                <a:gd name="T119" fmla="*/ 96 h 1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20" descr="© INSCALE GmbH, 18.06.2010"/>
            <p:cNvSpPr>
              <a:spLocks noEditPoints="1"/>
            </p:cNvSpPr>
            <p:nvPr/>
          </p:nvSpPr>
          <p:spPr bwMode="auto">
            <a:xfrm>
              <a:off x="3207" y="2570"/>
              <a:ext cx="405" cy="372"/>
            </a:xfrm>
            <a:custGeom>
              <a:avLst/>
              <a:gdLst>
                <a:gd name="T0" fmla="*/ 376 w 280"/>
                <a:gd name="T1" fmla="*/ 77 h 257"/>
                <a:gd name="T2" fmla="*/ 359 w 280"/>
                <a:gd name="T3" fmla="*/ 49 h 257"/>
                <a:gd name="T4" fmla="*/ 282 w 280"/>
                <a:gd name="T5" fmla="*/ 64 h 257"/>
                <a:gd name="T6" fmla="*/ 227 w 280"/>
                <a:gd name="T7" fmla="*/ 17 h 257"/>
                <a:gd name="T8" fmla="*/ 184 w 280"/>
                <a:gd name="T9" fmla="*/ 1 h 257"/>
                <a:gd name="T10" fmla="*/ 140 w 280"/>
                <a:gd name="T11" fmla="*/ 41 h 257"/>
                <a:gd name="T12" fmla="*/ 116 w 280"/>
                <a:gd name="T13" fmla="*/ 84 h 257"/>
                <a:gd name="T14" fmla="*/ 129 w 280"/>
                <a:gd name="T15" fmla="*/ 104 h 257"/>
                <a:gd name="T16" fmla="*/ 97 w 280"/>
                <a:gd name="T17" fmla="*/ 109 h 257"/>
                <a:gd name="T18" fmla="*/ 72 w 280"/>
                <a:gd name="T19" fmla="*/ 96 h 257"/>
                <a:gd name="T20" fmla="*/ 39 w 280"/>
                <a:gd name="T21" fmla="*/ 109 h 257"/>
                <a:gd name="T22" fmla="*/ 3 w 280"/>
                <a:gd name="T23" fmla="*/ 111 h 257"/>
                <a:gd name="T24" fmla="*/ 16 w 280"/>
                <a:gd name="T25" fmla="*/ 142 h 257"/>
                <a:gd name="T26" fmla="*/ 38 w 280"/>
                <a:gd name="T27" fmla="*/ 172 h 257"/>
                <a:gd name="T28" fmla="*/ 90 w 280"/>
                <a:gd name="T29" fmla="*/ 138 h 257"/>
                <a:gd name="T30" fmla="*/ 148 w 280"/>
                <a:gd name="T31" fmla="*/ 219 h 257"/>
                <a:gd name="T32" fmla="*/ 143 w 280"/>
                <a:gd name="T33" fmla="*/ 255 h 257"/>
                <a:gd name="T34" fmla="*/ 208 w 280"/>
                <a:gd name="T35" fmla="*/ 285 h 257"/>
                <a:gd name="T36" fmla="*/ 304 w 280"/>
                <a:gd name="T37" fmla="*/ 340 h 257"/>
                <a:gd name="T38" fmla="*/ 263 w 280"/>
                <a:gd name="T39" fmla="*/ 331 h 257"/>
                <a:gd name="T40" fmla="*/ 334 w 280"/>
                <a:gd name="T41" fmla="*/ 360 h 257"/>
                <a:gd name="T42" fmla="*/ 359 w 280"/>
                <a:gd name="T43" fmla="*/ 359 h 257"/>
                <a:gd name="T44" fmla="*/ 304 w 280"/>
                <a:gd name="T45" fmla="*/ 320 h 257"/>
                <a:gd name="T46" fmla="*/ 233 w 280"/>
                <a:gd name="T47" fmla="*/ 255 h 257"/>
                <a:gd name="T48" fmla="*/ 178 w 280"/>
                <a:gd name="T49" fmla="*/ 187 h 257"/>
                <a:gd name="T50" fmla="*/ 158 w 280"/>
                <a:gd name="T51" fmla="*/ 130 h 257"/>
                <a:gd name="T52" fmla="*/ 230 w 280"/>
                <a:gd name="T53" fmla="*/ 126 h 257"/>
                <a:gd name="T54" fmla="*/ 298 w 280"/>
                <a:gd name="T55" fmla="*/ 133 h 257"/>
                <a:gd name="T56" fmla="*/ 337 w 280"/>
                <a:gd name="T57" fmla="*/ 123 h 257"/>
                <a:gd name="T58" fmla="*/ 386 w 280"/>
                <a:gd name="T59" fmla="*/ 136 h 257"/>
                <a:gd name="T60" fmla="*/ 405 w 280"/>
                <a:gd name="T61" fmla="*/ 107 h 257"/>
                <a:gd name="T62" fmla="*/ 87 w 280"/>
                <a:gd name="T63" fmla="*/ 148 h 257"/>
                <a:gd name="T64" fmla="*/ 72 w 280"/>
                <a:gd name="T65" fmla="*/ 140 h 257"/>
                <a:gd name="T66" fmla="*/ 81 w 280"/>
                <a:gd name="T67" fmla="*/ 155 h 257"/>
                <a:gd name="T68" fmla="*/ 68 w 280"/>
                <a:gd name="T69" fmla="*/ 166 h 257"/>
                <a:gd name="T70" fmla="*/ 58 w 280"/>
                <a:gd name="T71" fmla="*/ 138 h 257"/>
                <a:gd name="T72" fmla="*/ 59 w 280"/>
                <a:gd name="T73" fmla="*/ 161 h 257"/>
                <a:gd name="T74" fmla="*/ 74 w 280"/>
                <a:gd name="T75" fmla="*/ 203 h 257"/>
                <a:gd name="T76" fmla="*/ 71 w 280"/>
                <a:gd name="T77" fmla="*/ 188 h 257"/>
                <a:gd name="T78" fmla="*/ 54 w 280"/>
                <a:gd name="T79" fmla="*/ 188 h 257"/>
                <a:gd name="T80" fmla="*/ 101 w 280"/>
                <a:gd name="T81" fmla="*/ 190 h 257"/>
                <a:gd name="T82" fmla="*/ 110 w 280"/>
                <a:gd name="T83" fmla="*/ 207 h 257"/>
                <a:gd name="T84" fmla="*/ 91 w 280"/>
                <a:gd name="T85" fmla="*/ 175 h 257"/>
                <a:gd name="T86" fmla="*/ 85 w 280"/>
                <a:gd name="T87" fmla="*/ 175 h 257"/>
                <a:gd name="T88" fmla="*/ 108 w 280"/>
                <a:gd name="T89" fmla="*/ 239 h 257"/>
                <a:gd name="T90" fmla="*/ 114 w 280"/>
                <a:gd name="T91" fmla="*/ 245 h 257"/>
                <a:gd name="T92" fmla="*/ 244 w 280"/>
                <a:gd name="T93" fmla="*/ 301 h 257"/>
                <a:gd name="T94" fmla="*/ 208 w 280"/>
                <a:gd name="T95" fmla="*/ 303 h 257"/>
                <a:gd name="T96" fmla="*/ 197 w 280"/>
                <a:gd name="T97" fmla="*/ 298 h 257"/>
                <a:gd name="T98" fmla="*/ 236 w 280"/>
                <a:gd name="T99" fmla="*/ 317 h 257"/>
                <a:gd name="T100" fmla="*/ 221 w 280"/>
                <a:gd name="T101" fmla="*/ 316 h 257"/>
                <a:gd name="T102" fmla="*/ 263 w 280"/>
                <a:gd name="T103" fmla="*/ 321 h 257"/>
                <a:gd name="T104" fmla="*/ 195 w 280"/>
                <a:gd name="T105" fmla="*/ 329 h 257"/>
                <a:gd name="T106" fmla="*/ 244 w 280"/>
                <a:gd name="T107" fmla="*/ 337 h 257"/>
                <a:gd name="T108" fmla="*/ 231 w 280"/>
                <a:gd name="T109" fmla="*/ 340 h 257"/>
                <a:gd name="T110" fmla="*/ 269 w 280"/>
                <a:gd name="T111" fmla="*/ 340 h 257"/>
                <a:gd name="T112" fmla="*/ 308 w 280"/>
                <a:gd name="T113" fmla="*/ 356 h 257"/>
                <a:gd name="T114" fmla="*/ 103 w 280"/>
                <a:gd name="T115" fmla="*/ 224 h 257"/>
                <a:gd name="T116" fmla="*/ 91 w 280"/>
                <a:gd name="T117" fmla="*/ 221 h 257"/>
                <a:gd name="T118" fmla="*/ 111 w 280"/>
                <a:gd name="T119" fmla="*/ 221 h 257"/>
                <a:gd name="T120" fmla="*/ 88 w 280"/>
                <a:gd name="T121" fmla="*/ 207 h 257"/>
                <a:gd name="T122" fmla="*/ 132 w 280"/>
                <a:gd name="T123" fmla="*/ 263 h 257"/>
                <a:gd name="T124" fmla="*/ 117 w 280"/>
                <a:gd name="T125" fmla="*/ 237 h 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22" descr="© INSCALE GmbH, 18.06.2010"/>
            <p:cNvSpPr>
              <a:spLocks/>
            </p:cNvSpPr>
            <p:nvPr/>
          </p:nvSpPr>
          <p:spPr bwMode="auto">
            <a:xfrm>
              <a:off x="3633" y="2913"/>
              <a:ext cx="146" cy="277"/>
            </a:xfrm>
            <a:custGeom>
              <a:avLst/>
              <a:gdLst>
                <a:gd name="T0" fmla="*/ 139 w 100"/>
                <a:gd name="T1" fmla="*/ 159 h 192"/>
                <a:gd name="T2" fmla="*/ 130 w 100"/>
                <a:gd name="T3" fmla="*/ 153 h 192"/>
                <a:gd name="T4" fmla="*/ 114 w 100"/>
                <a:gd name="T5" fmla="*/ 141 h 192"/>
                <a:gd name="T6" fmla="*/ 96 w 100"/>
                <a:gd name="T7" fmla="*/ 120 h 192"/>
                <a:gd name="T8" fmla="*/ 92 w 100"/>
                <a:gd name="T9" fmla="*/ 100 h 192"/>
                <a:gd name="T10" fmla="*/ 96 w 100"/>
                <a:gd name="T11" fmla="*/ 76 h 192"/>
                <a:gd name="T12" fmla="*/ 89 w 100"/>
                <a:gd name="T13" fmla="*/ 35 h 192"/>
                <a:gd name="T14" fmla="*/ 63 w 100"/>
                <a:gd name="T15" fmla="*/ 13 h 192"/>
                <a:gd name="T16" fmla="*/ 41 w 100"/>
                <a:gd name="T17" fmla="*/ 17 h 192"/>
                <a:gd name="T18" fmla="*/ 31 w 100"/>
                <a:gd name="T19" fmla="*/ 1 h 192"/>
                <a:gd name="T20" fmla="*/ 0 w 100"/>
                <a:gd name="T21" fmla="*/ 50 h 192"/>
                <a:gd name="T22" fmla="*/ 7 w 100"/>
                <a:gd name="T23" fmla="*/ 66 h 192"/>
                <a:gd name="T24" fmla="*/ 20 w 100"/>
                <a:gd name="T25" fmla="*/ 79 h 192"/>
                <a:gd name="T26" fmla="*/ 31 w 100"/>
                <a:gd name="T27" fmla="*/ 100 h 192"/>
                <a:gd name="T28" fmla="*/ 19 w 100"/>
                <a:gd name="T29" fmla="*/ 102 h 192"/>
                <a:gd name="T30" fmla="*/ 16 w 100"/>
                <a:gd name="T31" fmla="*/ 123 h 192"/>
                <a:gd name="T32" fmla="*/ 26 w 100"/>
                <a:gd name="T33" fmla="*/ 133 h 192"/>
                <a:gd name="T34" fmla="*/ 23 w 100"/>
                <a:gd name="T35" fmla="*/ 156 h 192"/>
                <a:gd name="T36" fmla="*/ 20 w 100"/>
                <a:gd name="T37" fmla="*/ 163 h 192"/>
                <a:gd name="T38" fmla="*/ 22 w 100"/>
                <a:gd name="T39" fmla="*/ 172 h 192"/>
                <a:gd name="T40" fmla="*/ 18 w 100"/>
                <a:gd name="T41" fmla="*/ 188 h 192"/>
                <a:gd name="T42" fmla="*/ 28 w 100"/>
                <a:gd name="T43" fmla="*/ 199 h 192"/>
                <a:gd name="T44" fmla="*/ 23 w 100"/>
                <a:gd name="T45" fmla="*/ 203 h 192"/>
                <a:gd name="T46" fmla="*/ 28 w 100"/>
                <a:gd name="T47" fmla="*/ 221 h 192"/>
                <a:gd name="T48" fmla="*/ 23 w 100"/>
                <a:gd name="T49" fmla="*/ 211 h 192"/>
                <a:gd name="T50" fmla="*/ 18 w 100"/>
                <a:gd name="T51" fmla="*/ 212 h 192"/>
                <a:gd name="T52" fmla="*/ 48 w 100"/>
                <a:gd name="T53" fmla="*/ 237 h 192"/>
                <a:gd name="T54" fmla="*/ 60 w 100"/>
                <a:gd name="T55" fmla="*/ 244 h 192"/>
                <a:gd name="T56" fmla="*/ 69 w 100"/>
                <a:gd name="T57" fmla="*/ 258 h 192"/>
                <a:gd name="T58" fmla="*/ 76 w 100"/>
                <a:gd name="T59" fmla="*/ 274 h 192"/>
                <a:gd name="T60" fmla="*/ 98 w 100"/>
                <a:gd name="T61" fmla="*/ 270 h 192"/>
                <a:gd name="T62" fmla="*/ 105 w 100"/>
                <a:gd name="T63" fmla="*/ 261 h 192"/>
                <a:gd name="T64" fmla="*/ 96 w 100"/>
                <a:gd name="T65" fmla="*/ 247 h 192"/>
                <a:gd name="T66" fmla="*/ 107 w 100"/>
                <a:gd name="T67" fmla="*/ 235 h 192"/>
                <a:gd name="T68" fmla="*/ 124 w 100"/>
                <a:gd name="T69" fmla="*/ 215 h 192"/>
                <a:gd name="T70" fmla="*/ 131 w 100"/>
                <a:gd name="T71" fmla="*/ 195 h 192"/>
                <a:gd name="T72" fmla="*/ 146 w 100"/>
                <a:gd name="T73" fmla="*/ 180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3" descr="© INSCALE GmbH, 18.06.2010"/>
            <p:cNvSpPr>
              <a:spLocks/>
            </p:cNvSpPr>
            <p:nvPr/>
          </p:nvSpPr>
          <p:spPr bwMode="auto">
            <a:xfrm>
              <a:off x="3724" y="2919"/>
              <a:ext cx="183" cy="152"/>
            </a:xfrm>
            <a:custGeom>
              <a:avLst/>
              <a:gdLst>
                <a:gd name="T0" fmla="*/ 177 w 126"/>
                <a:gd name="T1" fmla="*/ 60 h 106"/>
                <a:gd name="T2" fmla="*/ 182 w 126"/>
                <a:gd name="T3" fmla="*/ 47 h 106"/>
                <a:gd name="T4" fmla="*/ 168 w 126"/>
                <a:gd name="T5" fmla="*/ 42 h 106"/>
                <a:gd name="T6" fmla="*/ 167 w 126"/>
                <a:gd name="T7" fmla="*/ 23 h 106"/>
                <a:gd name="T8" fmla="*/ 153 w 126"/>
                <a:gd name="T9" fmla="*/ 23 h 106"/>
                <a:gd name="T10" fmla="*/ 138 w 126"/>
                <a:gd name="T11" fmla="*/ 13 h 106"/>
                <a:gd name="T12" fmla="*/ 125 w 126"/>
                <a:gd name="T13" fmla="*/ 4 h 106"/>
                <a:gd name="T14" fmla="*/ 119 w 126"/>
                <a:gd name="T15" fmla="*/ 0 h 106"/>
                <a:gd name="T16" fmla="*/ 109 w 126"/>
                <a:gd name="T17" fmla="*/ 10 h 106"/>
                <a:gd name="T18" fmla="*/ 94 w 126"/>
                <a:gd name="T19" fmla="*/ 7 h 106"/>
                <a:gd name="T20" fmla="*/ 77 w 126"/>
                <a:gd name="T21" fmla="*/ 17 h 106"/>
                <a:gd name="T22" fmla="*/ 62 w 126"/>
                <a:gd name="T23" fmla="*/ 17 h 106"/>
                <a:gd name="T24" fmla="*/ 51 w 126"/>
                <a:gd name="T25" fmla="*/ 39 h 106"/>
                <a:gd name="T26" fmla="*/ 38 w 126"/>
                <a:gd name="T27" fmla="*/ 26 h 106"/>
                <a:gd name="T28" fmla="*/ 31 w 126"/>
                <a:gd name="T29" fmla="*/ 34 h 106"/>
                <a:gd name="T30" fmla="*/ 16 w 126"/>
                <a:gd name="T31" fmla="*/ 42 h 106"/>
                <a:gd name="T32" fmla="*/ 19 w 126"/>
                <a:gd name="T33" fmla="*/ 62 h 106"/>
                <a:gd name="T34" fmla="*/ 4 w 126"/>
                <a:gd name="T35" fmla="*/ 70 h 106"/>
                <a:gd name="T36" fmla="*/ 7 w 126"/>
                <a:gd name="T37" fmla="*/ 87 h 106"/>
                <a:gd name="T38" fmla="*/ 0 w 126"/>
                <a:gd name="T39" fmla="*/ 93 h 106"/>
                <a:gd name="T40" fmla="*/ 10 w 126"/>
                <a:gd name="T41" fmla="*/ 106 h 106"/>
                <a:gd name="T42" fmla="*/ 4 w 126"/>
                <a:gd name="T43" fmla="*/ 113 h 106"/>
                <a:gd name="T44" fmla="*/ 15 w 126"/>
                <a:gd name="T45" fmla="*/ 133 h 106"/>
                <a:gd name="T46" fmla="*/ 22 w 126"/>
                <a:gd name="T47" fmla="*/ 135 h 106"/>
                <a:gd name="T48" fmla="*/ 28 w 126"/>
                <a:gd name="T49" fmla="*/ 152 h 106"/>
                <a:gd name="T50" fmla="*/ 38 w 126"/>
                <a:gd name="T51" fmla="*/ 146 h 106"/>
                <a:gd name="T52" fmla="*/ 45 w 126"/>
                <a:gd name="T53" fmla="*/ 148 h 106"/>
                <a:gd name="T54" fmla="*/ 46 w 126"/>
                <a:gd name="T55" fmla="*/ 152 h 106"/>
                <a:gd name="T56" fmla="*/ 70 w 126"/>
                <a:gd name="T57" fmla="*/ 151 h 106"/>
                <a:gd name="T58" fmla="*/ 83 w 126"/>
                <a:gd name="T59" fmla="*/ 142 h 106"/>
                <a:gd name="T60" fmla="*/ 92 w 126"/>
                <a:gd name="T61" fmla="*/ 145 h 106"/>
                <a:gd name="T62" fmla="*/ 106 w 126"/>
                <a:gd name="T63" fmla="*/ 136 h 106"/>
                <a:gd name="T64" fmla="*/ 110 w 126"/>
                <a:gd name="T65" fmla="*/ 119 h 106"/>
                <a:gd name="T66" fmla="*/ 119 w 126"/>
                <a:gd name="T67" fmla="*/ 113 h 106"/>
                <a:gd name="T68" fmla="*/ 129 w 126"/>
                <a:gd name="T69" fmla="*/ 115 h 106"/>
                <a:gd name="T70" fmla="*/ 135 w 126"/>
                <a:gd name="T71" fmla="*/ 110 h 106"/>
                <a:gd name="T72" fmla="*/ 163 w 126"/>
                <a:gd name="T73" fmla="*/ 112 h 106"/>
                <a:gd name="T74" fmla="*/ 164 w 126"/>
                <a:gd name="T75" fmla="*/ 106 h 106"/>
                <a:gd name="T76" fmla="*/ 170 w 126"/>
                <a:gd name="T77" fmla="*/ 110 h 106"/>
                <a:gd name="T78" fmla="*/ 170 w 126"/>
                <a:gd name="T79" fmla="*/ 90 h 106"/>
                <a:gd name="T80" fmla="*/ 183 w 126"/>
                <a:gd name="T81" fmla="*/ 89 h 106"/>
                <a:gd name="T82" fmla="*/ 177 w 126"/>
                <a:gd name="T83" fmla="*/ 6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4" descr="© INSCALE GmbH, 18.06.2010"/>
            <p:cNvSpPr>
              <a:spLocks noEditPoints="1"/>
            </p:cNvSpPr>
            <p:nvPr/>
          </p:nvSpPr>
          <p:spPr bwMode="auto">
            <a:xfrm>
              <a:off x="3060" y="454"/>
              <a:ext cx="529" cy="1300"/>
            </a:xfrm>
            <a:custGeom>
              <a:avLst/>
              <a:gdLst>
                <a:gd name="T0" fmla="*/ 487 w 365"/>
                <a:gd name="T1" fmla="*/ 161 h 899"/>
                <a:gd name="T2" fmla="*/ 442 w 365"/>
                <a:gd name="T3" fmla="*/ 55 h 899"/>
                <a:gd name="T4" fmla="*/ 358 w 365"/>
                <a:gd name="T5" fmla="*/ 3 h 899"/>
                <a:gd name="T6" fmla="*/ 281 w 365"/>
                <a:gd name="T7" fmla="*/ 52 h 899"/>
                <a:gd name="T8" fmla="*/ 197 w 365"/>
                <a:gd name="T9" fmla="*/ 218 h 899"/>
                <a:gd name="T10" fmla="*/ 142 w 365"/>
                <a:gd name="T11" fmla="*/ 388 h 899"/>
                <a:gd name="T12" fmla="*/ 48 w 365"/>
                <a:gd name="T13" fmla="*/ 593 h 899"/>
                <a:gd name="T14" fmla="*/ 59 w 365"/>
                <a:gd name="T15" fmla="*/ 778 h 899"/>
                <a:gd name="T16" fmla="*/ 17 w 365"/>
                <a:gd name="T17" fmla="*/ 970 h 899"/>
                <a:gd name="T18" fmla="*/ 13 w 365"/>
                <a:gd name="T19" fmla="*/ 1022 h 899"/>
                <a:gd name="T20" fmla="*/ 26 w 365"/>
                <a:gd name="T21" fmla="*/ 1066 h 899"/>
                <a:gd name="T22" fmla="*/ 54 w 365"/>
                <a:gd name="T23" fmla="*/ 1126 h 899"/>
                <a:gd name="T24" fmla="*/ 75 w 365"/>
                <a:gd name="T25" fmla="*/ 1194 h 899"/>
                <a:gd name="T26" fmla="*/ 93 w 365"/>
                <a:gd name="T27" fmla="*/ 1260 h 899"/>
                <a:gd name="T28" fmla="*/ 154 w 365"/>
                <a:gd name="T29" fmla="*/ 1294 h 899"/>
                <a:gd name="T30" fmla="*/ 249 w 365"/>
                <a:gd name="T31" fmla="*/ 1225 h 899"/>
                <a:gd name="T32" fmla="*/ 286 w 365"/>
                <a:gd name="T33" fmla="*/ 1093 h 899"/>
                <a:gd name="T34" fmla="*/ 284 w 365"/>
                <a:gd name="T35" fmla="*/ 1040 h 899"/>
                <a:gd name="T36" fmla="*/ 278 w 365"/>
                <a:gd name="T37" fmla="*/ 979 h 899"/>
                <a:gd name="T38" fmla="*/ 328 w 365"/>
                <a:gd name="T39" fmla="*/ 937 h 899"/>
                <a:gd name="T40" fmla="*/ 343 w 365"/>
                <a:gd name="T41" fmla="*/ 908 h 899"/>
                <a:gd name="T42" fmla="*/ 387 w 365"/>
                <a:gd name="T43" fmla="*/ 856 h 899"/>
                <a:gd name="T44" fmla="*/ 313 w 365"/>
                <a:gd name="T45" fmla="*/ 805 h 899"/>
                <a:gd name="T46" fmla="*/ 280 w 365"/>
                <a:gd name="T47" fmla="*/ 726 h 899"/>
                <a:gd name="T48" fmla="*/ 291 w 365"/>
                <a:gd name="T49" fmla="*/ 651 h 899"/>
                <a:gd name="T50" fmla="*/ 300 w 365"/>
                <a:gd name="T51" fmla="*/ 625 h 899"/>
                <a:gd name="T52" fmla="*/ 326 w 365"/>
                <a:gd name="T53" fmla="*/ 586 h 899"/>
                <a:gd name="T54" fmla="*/ 338 w 365"/>
                <a:gd name="T55" fmla="*/ 542 h 899"/>
                <a:gd name="T56" fmla="*/ 380 w 365"/>
                <a:gd name="T57" fmla="*/ 516 h 899"/>
                <a:gd name="T58" fmla="*/ 420 w 365"/>
                <a:gd name="T59" fmla="*/ 482 h 899"/>
                <a:gd name="T60" fmla="*/ 448 w 365"/>
                <a:gd name="T61" fmla="*/ 409 h 899"/>
                <a:gd name="T62" fmla="*/ 445 w 365"/>
                <a:gd name="T63" fmla="*/ 320 h 899"/>
                <a:gd name="T64" fmla="*/ 477 w 365"/>
                <a:gd name="T65" fmla="*/ 288 h 899"/>
                <a:gd name="T66" fmla="*/ 529 w 365"/>
                <a:gd name="T67" fmla="*/ 282 h 899"/>
                <a:gd name="T68" fmla="*/ 20 w 365"/>
                <a:gd name="T69" fmla="*/ 1038 h 899"/>
                <a:gd name="T70" fmla="*/ 300 w 365"/>
                <a:gd name="T71" fmla="*/ 1106 h 899"/>
                <a:gd name="T72" fmla="*/ 275 w 365"/>
                <a:gd name="T73" fmla="*/ 1180 h 899"/>
                <a:gd name="T74" fmla="*/ 301 w 365"/>
                <a:gd name="T75" fmla="*/ 1139 h 899"/>
                <a:gd name="T76" fmla="*/ 401 w 365"/>
                <a:gd name="T77" fmla="*/ 1057 h 899"/>
                <a:gd name="T78" fmla="*/ 359 w 365"/>
                <a:gd name="T79" fmla="*/ 1079 h 899"/>
                <a:gd name="T80" fmla="*/ 367 w 365"/>
                <a:gd name="T81" fmla="*/ 1138 h 899"/>
                <a:gd name="T82" fmla="*/ 401 w 365"/>
                <a:gd name="T83" fmla="*/ 1085 h 899"/>
                <a:gd name="T84" fmla="*/ 407 w 365"/>
                <a:gd name="T85" fmla="*/ 1030 h 899"/>
                <a:gd name="T86" fmla="*/ 407 w 365"/>
                <a:gd name="T87" fmla="*/ 996 h 899"/>
                <a:gd name="T88" fmla="*/ 352 w 365"/>
                <a:gd name="T89" fmla="*/ 911 h 899"/>
                <a:gd name="T90" fmla="*/ 374 w 365"/>
                <a:gd name="T91" fmla="*/ 911 h 899"/>
                <a:gd name="T92" fmla="*/ 358 w 365"/>
                <a:gd name="T93" fmla="*/ 949 h 899"/>
                <a:gd name="T94" fmla="*/ 364 w 365"/>
                <a:gd name="T95" fmla="*/ 920 h 899"/>
                <a:gd name="T96" fmla="*/ 349 w 365"/>
                <a:gd name="T97" fmla="*/ 801 h 899"/>
                <a:gd name="T98" fmla="*/ 371 w 365"/>
                <a:gd name="T99" fmla="*/ 829 h 899"/>
                <a:gd name="T100" fmla="*/ 283 w 365"/>
                <a:gd name="T101" fmla="*/ 1070 h 899"/>
                <a:gd name="T102" fmla="*/ 297 w 365"/>
                <a:gd name="T103" fmla="*/ 701 h 899"/>
                <a:gd name="T104" fmla="*/ 310 w 365"/>
                <a:gd name="T105" fmla="*/ 615 h 899"/>
                <a:gd name="T106" fmla="*/ 426 w 365"/>
                <a:gd name="T107" fmla="*/ 496 h 899"/>
                <a:gd name="T108" fmla="*/ 445 w 365"/>
                <a:gd name="T109" fmla="*/ 348 h 899"/>
                <a:gd name="T110" fmla="*/ 452 w 365"/>
                <a:gd name="T111" fmla="*/ 321 h 899"/>
                <a:gd name="T112" fmla="*/ 471 w 365"/>
                <a:gd name="T113" fmla="*/ 314 h 899"/>
                <a:gd name="T114" fmla="*/ 516 w 365"/>
                <a:gd name="T115" fmla="*/ 289 h 8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5" descr="© INSCALE GmbH, 18.06.2010"/>
            <p:cNvSpPr>
              <a:spLocks noEditPoints="1"/>
            </p:cNvSpPr>
            <p:nvPr/>
          </p:nvSpPr>
          <p:spPr bwMode="auto">
            <a:xfrm>
              <a:off x="2755" y="227"/>
              <a:ext cx="999" cy="1272"/>
            </a:xfrm>
            <a:custGeom>
              <a:avLst/>
              <a:gdLst>
                <a:gd name="T0" fmla="*/ 906 w 690"/>
                <a:gd name="T1" fmla="*/ 88 h 880"/>
                <a:gd name="T2" fmla="*/ 876 w 690"/>
                <a:gd name="T3" fmla="*/ 58 h 880"/>
                <a:gd name="T4" fmla="*/ 848 w 690"/>
                <a:gd name="T5" fmla="*/ 32 h 880"/>
                <a:gd name="T6" fmla="*/ 792 w 690"/>
                <a:gd name="T7" fmla="*/ 80 h 880"/>
                <a:gd name="T8" fmla="*/ 770 w 690"/>
                <a:gd name="T9" fmla="*/ 66 h 880"/>
                <a:gd name="T10" fmla="*/ 673 w 690"/>
                <a:gd name="T11" fmla="*/ 111 h 880"/>
                <a:gd name="T12" fmla="*/ 644 w 690"/>
                <a:gd name="T13" fmla="*/ 168 h 880"/>
                <a:gd name="T14" fmla="*/ 594 w 690"/>
                <a:gd name="T15" fmla="*/ 191 h 880"/>
                <a:gd name="T16" fmla="*/ 550 w 690"/>
                <a:gd name="T17" fmla="*/ 262 h 880"/>
                <a:gd name="T18" fmla="*/ 541 w 690"/>
                <a:gd name="T19" fmla="*/ 302 h 880"/>
                <a:gd name="T20" fmla="*/ 478 w 690"/>
                <a:gd name="T21" fmla="*/ 328 h 880"/>
                <a:gd name="T22" fmla="*/ 479 w 690"/>
                <a:gd name="T23" fmla="*/ 367 h 880"/>
                <a:gd name="T24" fmla="*/ 479 w 690"/>
                <a:gd name="T25" fmla="*/ 419 h 880"/>
                <a:gd name="T26" fmla="*/ 398 w 690"/>
                <a:gd name="T27" fmla="*/ 490 h 880"/>
                <a:gd name="T28" fmla="*/ 378 w 690"/>
                <a:gd name="T29" fmla="*/ 551 h 880"/>
                <a:gd name="T30" fmla="*/ 365 w 690"/>
                <a:gd name="T31" fmla="*/ 619 h 880"/>
                <a:gd name="T32" fmla="*/ 287 w 690"/>
                <a:gd name="T33" fmla="*/ 681 h 880"/>
                <a:gd name="T34" fmla="*/ 324 w 690"/>
                <a:gd name="T35" fmla="*/ 736 h 880"/>
                <a:gd name="T36" fmla="*/ 204 w 690"/>
                <a:gd name="T37" fmla="*/ 772 h 880"/>
                <a:gd name="T38" fmla="*/ 177 w 690"/>
                <a:gd name="T39" fmla="*/ 825 h 880"/>
                <a:gd name="T40" fmla="*/ 139 w 690"/>
                <a:gd name="T41" fmla="*/ 844 h 880"/>
                <a:gd name="T42" fmla="*/ 100 w 690"/>
                <a:gd name="T43" fmla="*/ 860 h 880"/>
                <a:gd name="T44" fmla="*/ 38 w 690"/>
                <a:gd name="T45" fmla="*/ 883 h 880"/>
                <a:gd name="T46" fmla="*/ 33 w 690"/>
                <a:gd name="T47" fmla="*/ 940 h 880"/>
                <a:gd name="T48" fmla="*/ 120 w 690"/>
                <a:gd name="T49" fmla="*/ 976 h 880"/>
                <a:gd name="T50" fmla="*/ 107 w 690"/>
                <a:gd name="T51" fmla="*/ 980 h 880"/>
                <a:gd name="T52" fmla="*/ 55 w 690"/>
                <a:gd name="T53" fmla="*/ 1018 h 880"/>
                <a:gd name="T54" fmla="*/ 80 w 690"/>
                <a:gd name="T55" fmla="*/ 1045 h 880"/>
                <a:gd name="T56" fmla="*/ 61 w 690"/>
                <a:gd name="T57" fmla="*/ 1107 h 880"/>
                <a:gd name="T58" fmla="*/ 38 w 690"/>
                <a:gd name="T59" fmla="*/ 1135 h 880"/>
                <a:gd name="T60" fmla="*/ 49 w 690"/>
                <a:gd name="T61" fmla="*/ 1175 h 880"/>
                <a:gd name="T62" fmla="*/ 94 w 690"/>
                <a:gd name="T63" fmla="*/ 1262 h 880"/>
                <a:gd name="T64" fmla="*/ 264 w 690"/>
                <a:gd name="T65" fmla="*/ 1140 h 880"/>
                <a:gd name="T66" fmla="*/ 333 w 690"/>
                <a:gd name="T67" fmla="*/ 1178 h 880"/>
                <a:gd name="T68" fmla="*/ 442 w 690"/>
                <a:gd name="T69" fmla="*/ 697 h 880"/>
                <a:gd name="T70" fmla="*/ 641 w 690"/>
                <a:gd name="T71" fmla="*/ 296 h 880"/>
                <a:gd name="T72" fmla="*/ 861 w 690"/>
                <a:gd name="T73" fmla="*/ 113 h 880"/>
                <a:gd name="T74" fmla="*/ 26 w 690"/>
                <a:gd name="T75" fmla="*/ 1161 h 880"/>
                <a:gd name="T76" fmla="*/ 14 w 690"/>
                <a:gd name="T77" fmla="*/ 1109 h 880"/>
                <a:gd name="T78" fmla="*/ 20 w 690"/>
                <a:gd name="T79" fmla="*/ 1074 h 880"/>
                <a:gd name="T80" fmla="*/ 14 w 690"/>
                <a:gd name="T81" fmla="*/ 1028 h 880"/>
                <a:gd name="T82" fmla="*/ 12 w 690"/>
                <a:gd name="T83" fmla="*/ 1010 h 880"/>
                <a:gd name="T84" fmla="*/ 10 w 690"/>
                <a:gd name="T85" fmla="*/ 983 h 880"/>
                <a:gd name="T86" fmla="*/ 22 w 690"/>
                <a:gd name="T87" fmla="*/ 914 h 880"/>
                <a:gd name="T88" fmla="*/ 64 w 690"/>
                <a:gd name="T89" fmla="*/ 867 h 880"/>
                <a:gd name="T90" fmla="*/ 84 w 690"/>
                <a:gd name="T91" fmla="*/ 841 h 880"/>
                <a:gd name="T92" fmla="*/ 153 w 690"/>
                <a:gd name="T93" fmla="*/ 796 h 880"/>
                <a:gd name="T94" fmla="*/ 178 w 690"/>
                <a:gd name="T95" fmla="*/ 776 h 880"/>
                <a:gd name="T96" fmla="*/ 235 w 690"/>
                <a:gd name="T97" fmla="*/ 744 h 880"/>
                <a:gd name="T98" fmla="*/ 375 w 690"/>
                <a:gd name="T99" fmla="*/ 530 h 880"/>
                <a:gd name="T100" fmla="*/ 382 w 690"/>
                <a:gd name="T101" fmla="*/ 519 h 880"/>
                <a:gd name="T102" fmla="*/ 436 w 690"/>
                <a:gd name="T103" fmla="*/ 425 h 880"/>
                <a:gd name="T104" fmla="*/ 508 w 690"/>
                <a:gd name="T105" fmla="*/ 301 h 880"/>
                <a:gd name="T106" fmla="*/ 429 w 690"/>
                <a:gd name="T107" fmla="*/ 318 h 880"/>
                <a:gd name="T108" fmla="*/ 524 w 690"/>
                <a:gd name="T109" fmla="*/ 270 h 880"/>
                <a:gd name="T110" fmla="*/ 466 w 690"/>
                <a:gd name="T111" fmla="*/ 315 h 880"/>
                <a:gd name="T112" fmla="*/ 463 w 690"/>
                <a:gd name="T113" fmla="*/ 265 h 880"/>
                <a:gd name="T114" fmla="*/ 531 w 690"/>
                <a:gd name="T115" fmla="*/ 220 h 880"/>
                <a:gd name="T116" fmla="*/ 595 w 690"/>
                <a:gd name="T117" fmla="*/ 140 h 880"/>
                <a:gd name="T118" fmla="*/ 589 w 690"/>
                <a:gd name="T119" fmla="*/ 140 h 880"/>
                <a:gd name="T120" fmla="*/ 712 w 690"/>
                <a:gd name="T121" fmla="*/ 58 h 880"/>
                <a:gd name="T122" fmla="*/ 744 w 690"/>
                <a:gd name="T123" fmla="*/ 81 h 880"/>
                <a:gd name="T124" fmla="*/ 779 w 690"/>
                <a:gd name="T125" fmla="*/ 27 h 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26" descr="© INSCALE GmbH, 18.06.2010"/>
            <p:cNvSpPr>
              <a:spLocks/>
            </p:cNvSpPr>
            <p:nvPr/>
          </p:nvSpPr>
          <p:spPr bwMode="auto">
            <a:xfrm>
              <a:off x="3416" y="2263"/>
              <a:ext cx="356" cy="188"/>
            </a:xfrm>
            <a:custGeom>
              <a:avLst/>
              <a:gdLst>
                <a:gd name="T0" fmla="*/ 320 w 246"/>
                <a:gd name="T1" fmla="*/ 10 h 130"/>
                <a:gd name="T2" fmla="*/ 292 w 246"/>
                <a:gd name="T3" fmla="*/ 1 h 130"/>
                <a:gd name="T4" fmla="*/ 259 w 246"/>
                <a:gd name="T5" fmla="*/ 10 h 130"/>
                <a:gd name="T6" fmla="*/ 239 w 246"/>
                <a:gd name="T7" fmla="*/ 13 h 130"/>
                <a:gd name="T8" fmla="*/ 204 w 246"/>
                <a:gd name="T9" fmla="*/ 23 h 130"/>
                <a:gd name="T10" fmla="*/ 188 w 246"/>
                <a:gd name="T11" fmla="*/ 33 h 130"/>
                <a:gd name="T12" fmla="*/ 181 w 246"/>
                <a:gd name="T13" fmla="*/ 27 h 130"/>
                <a:gd name="T14" fmla="*/ 168 w 246"/>
                <a:gd name="T15" fmla="*/ 20 h 130"/>
                <a:gd name="T16" fmla="*/ 164 w 246"/>
                <a:gd name="T17" fmla="*/ 16 h 130"/>
                <a:gd name="T18" fmla="*/ 148 w 246"/>
                <a:gd name="T19" fmla="*/ 13 h 130"/>
                <a:gd name="T20" fmla="*/ 139 w 246"/>
                <a:gd name="T21" fmla="*/ 23 h 130"/>
                <a:gd name="T22" fmla="*/ 124 w 246"/>
                <a:gd name="T23" fmla="*/ 14 h 130"/>
                <a:gd name="T24" fmla="*/ 110 w 246"/>
                <a:gd name="T25" fmla="*/ 19 h 130"/>
                <a:gd name="T26" fmla="*/ 93 w 246"/>
                <a:gd name="T27" fmla="*/ 33 h 130"/>
                <a:gd name="T28" fmla="*/ 74 w 246"/>
                <a:gd name="T29" fmla="*/ 62 h 130"/>
                <a:gd name="T30" fmla="*/ 62 w 246"/>
                <a:gd name="T31" fmla="*/ 77 h 130"/>
                <a:gd name="T32" fmla="*/ 20 w 246"/>
                <a:gd name="T33" fmla="*/ 85 h 130"/>
                <a:gd name="T34" fmla="*/ 6 w 246"/>
                <a:gd name="T35" fmla="*/ 106 h 130"/>
                <a:gd name="T36" fmla="*/ 0 w 246"/>
                <a:gd name="T37" fmla="*/ 130 h 130"/>
                <a:gd name="T38" fmla="*/ 13 w 246"/>
                <a:gd name="T39" fmla="*/ 152 h 130"/>
                <a:gd name="T40" fmla="*/ 20 w 246"/>
                <a:gd name="T41" fmla="*/ 169 h 130"/>
                <a:gd name="T42" fmla="*/ 54 w 246"/>
                <a:gd name="T43" fmla="*/ 182 h 130"/>
                <a:gd name="T44" fmla="*/ 81 w 246"/>
                <a:gd name="T45" fmla="*/ 187 h 130"/>
                <a:gd name="T46" fmla="*/ 110 w 246"/>
                <a:gd name="T47" fmla="*/ 182 h 130"/>
                <a:gd name="T48" fmla="*/ 135 w 246"/>
                <a:gd name="T49" fmla="*/ 171 h 130"/>
                <a:gd name="T50" fmla="*/ 148 w 246"/>
                <a:gd name="T51" fmla="*/ 150 h 130"/>
                <a:gd name="T52" fmla="*/ 178 w 246"/>
                <a:gd name="T53" fmla="*/ 129 h 130"/>
                <a:gd name="T54" fmla="*/ 224 w 246"/>
                <a:gd name="T55" fmla="*/ 120 h 130"/>
                <a:gd name="T56" fmla="*/ 268 w 246"/>
                <a:gd name="T57" fmla="*/ 91 h 130"/>
                <a:gd name="T58" fmla="*/ 304 w 246"/>
                <a:gd name="T59" fmla="*/ 91 h 130"/>
                <a:gd name="T60" fmla="*/ 326 w 246"/>
                <a:gd name="T61" fmla="*/ 97 h 130"/>
                <a:gd name="T62" fmla="*/ 336 w 246"/>
                <a:gd name="T63" fmla="*/ 80 h 130"/>
                <a:gd name="T64" fmla="*/ 349 w 246"/>
                <a:gd name="T65" fmla="*/ 43 h 130"/>
                <a:gd name="T66" fmla="*/ 321 w 246"/>
                <a:gd name="T67" fmla="*/ 20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27" descr="© INSCALE GmbH, 18.06.2010"/>
            <p:cNvSpPr>
              <a:spLocks/>
            </p:cNvSpPr>
            <p:nvPr/>
          </p:nvSpPr>
          <p:spPr bwMode="auto">
            <a:xfrm>
              <a:off x="3380" y="2347"/>
              <a:ext cx="434" cy="290"/>
            </a:xfrm>
            <a:custGeom>
              <a:avLst/>
              <a:gdLst>
                <a:gd name="T0" fmla="*/ 422 w 300"/>
                <a:gd name="T1" fmla="*/ 33 h 200"/>
                <a:gd name="T2" fmla="*/ 399 w 300"/>
                <a:gd name="T3" fmla="*/ 22 h 200"/>
                <a:gd name="T4" fmla="*/ 383 w 300"/>
                <a:gd name="T5" fmla="*/ 15 h 200"/>
                <a:gd name="T6" fmla="*/ 362 w 300"/>
                <a:gd name="T7" fmla="*/ 13 h 200"/>
                <a:gd name="T8" fmla="*/ 340 w 300"/>
                <a:gd name="T9" fmla="*/ 7 h 200"/>
                <a:gd name="T10" fmla="*/ 304 w 300"/>
                <a:gd name="T11" fmla="*/ 7 h 200"/>
                <a:gd name="T12" fmla="*/ 260 w 300"/>
                <a:gd name="T13" fmla="*/ 36 h 200"/>
                <a:gd name="T14" fmla="*/ 214 w 300"/>
                <a:gd name="T15" fmla="*/ 45 h 200"/>
                <a:gd name="T16" fmla="*/ 184 w 300"/>
                <a:gd name="T17" fmla="*/ 67 h 200"/>
                <a:gd name="T18" fmla="*/ 171 w 300"/>
                <a:gd name="T19" fmla="*/ 87 h 200"/>
                <a:gd name="T20" fmla="*/ 146 w 300"/>
                <a:gd name="T21" fmla="*/ 99 h 200"/>
                <a:gd name="T22" fmla="*/ 117 w 300"/>
                <a:gd name="T23" fmla="*/ 103 h 200"/>
                <a:gd name="T24" fmla="*/ 90 w 300"/>
                <a:gd name="T25" fmla="*/ 99 h 200"/>
                <a:gd name="T26" fmla="*/ 56 w 300"/>
                <a:gd name="T27" fmla="*/ 86 h 200"/>
                <a:gd name="T28" fmla="*/ 52 w 300"/>
                <a:gd name="T29" fmla="*/ 97 h 200"/>
                <a:gd name="T30" fmla="*/ 55 w 300"/>
                <a:gd name="T31" fmla="*/ 110 h 200"/>
                <a:gd name="T32" fmla="*/ 27 w 300"/>
                <a:gd name="T33" fmla="*/ 109 h 200"/>
                <a:gd name="T34" fmla="*/ 20 w 300"/>
                <a:gd name="T35" fmla="*/ 122 h 200"/>
                <a:gd name="T36" fmla="*/ 33 w 300"/>
                <a:gd name="T37" fmla="*/ 131 h 200"/>
                <a:gd name="T38" fmla="*/ 20 w 300"/>
                <a:gd name="T39" fmla="*/ 155 h 200"/>
                <a:gd name="T40" fmla="*/ 25 w 300"/>
                <a:gd name="T41" fmla="*/ 168 h 200"/>
                <a:gd name="T42" fmla="*/ 9 w 300"/>
                <a:gd name="T43" fmla="*/ 183 h 200"/>
                <a:gd name="T44" fmla="*/ 13 w 300"/>
                <a:gd name="T45" fmla="*/ 196 h 200"/>
                <a:gd name="T46" fmla="*/ 19 w 300"/>
                <a:gd name="T47" fmla="*/ 207 h 200"/>
                <a:gd name="T48" fmla="*/ 30 w 300"/>
                <a:gd name="T49" fmla="*/ 220 h 200"/>
                <a:gd name="T50" fmla="*/ 39 w 300"/>
                <a:gd name="T51" fmla="*/ 232 h 200"/>
                <a:gd name="T52" fmla="*/ 55 w 300"/>
                <a:gd name="T53" fmla="*/ 241 h 200"/>
                <a:gd name="T54" fmla="*/ 87 w 300"/>
                <a:gd name="T55" fmla="*/ 274 h 200"/>
                <a:gd name="T56" fmla="*/ 110 w 300"/>
                <a:gd name="T57" fmla="*/ 287 h 200"/>
                <a:gd name="T58" fmla="*/ 166 w 300"/>
                <a:gd name="T59" fmla="*/ 289 h 200"/>
                <a:gd name="T60" fmla="*/ 187 w 300"/>
                <a:gd name="T61" fmla="*/ 273 h 200"/>
                <a:gd name="T62" fmla="*/ 203 w 300"/>
                <a:gd name="T63" fmla="*/ 260 h 200"/>
                <a:gd name="T64" fmla="*/ 227 w 300"/>
                <a:gd name="T65" fmla="*/ 251 h 200"/>
                <a:gd name="T66" fmla="*/ 250 w 300"/>
                <a:gd name="T67" fmla="*/ 244 h 200"/>
                <a:gd name="T68" fmla="*/ 292 w 300"/>
                <a:gd name="T69" fmla="*/ 236 h 200"/>
                <a:gd name="T70" fmla="*/ 308 w 300"/>
                <a:gd name="T71" fmla="*/ 235 h 200"/>
                <a:gd name="T72" fmla="*/ 339 w 300"/>
                <a:gd name="T73" fmla="*/ 220 h 200"/>
                <a:gd name="T74" fmla="*/ 346 w 300"/>
                <a:gd name="T75" fmla="*/ 203 h 200"/>
                <a:gd name="T76" fmla="*/ 349 w 300"/>
                <a:gd name="T77" fmla="*/ 184 h 200"/>
                <a:gd name="T78" fmla="*/ 354 w 300"/>
                <a:gd name="T79" fmla="*/ 165 h 200"/>
                <a:gd name="T80" fmla="*/ 362 w 300"/>
                <a:gd name="T81" fmla="*/ 142 h 200"/>
                <a:gd name="T82" fmla="*/ 375 w 300"/>
                <a:gd name="T83" fmla="*/ 110 h 200"/>
                <a:gd name="T84" fmla="*/ 379 w 300"/>
                <a:gd name="T85" fmla="*/ 96 h 200"/>
                <a:gd name="T86" fmla="*/ 399 w 300"/>
                <a:gd name="T87" fmla="*/ 67 h 200"/>
                <a:gd name="T88" fmla="*/ 430 w 300"/>
                <a:gd name="T89" fmla="*/ 45 h 2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28" descr="© INSCALE GmbH, 18.06.2010"/>
            <p:cNvSpPr>
              <a:spLocks noEditPoints="1"/>
            </p:cNvSpPr>
            <p:nvPr/>
          </p:nvSpPr>
          <p:spPr bwMode="auto">
            <a:xfrm>
              <a:off x="3600" y="1277"/>
              <a:ext cx="311" cy="198"/>
            </a:xfrm>
            <a:custGeom>
              <a:avLst/>
              <a:gdLst>
                <a:gd name="T0" fmla="*/ 288 w 215"/>
                <a:gd name="T1" fmla="*/ 119 h 137"/>
                <a:gd name="T2" fmla="*/ 278 w 215"/>
                <a:gd name="T3" fmla="*/ 61 h 137"/>
                <a:gd name="T4" fmla="*/ 286 w 215"/>
                <a:gd name="T5" fmla="*/ 16 h 137"/>
                <a:gd name="T6" fmla="*/ 281 w 215"/>
                <a:gd name="T7" fmla="*/ 7 h 137"/>
                <a:gd name="T8" fmla="*/ 217 w 215"/>
                <a:gd name="T9" fmla="*/ 7 h 137"/>
                <a:gd name="T10" fmla="*/ 192 w 215"/>
                <a:gd name="T11" fmla="*/ 10 h 137"/>
                <a:gd name="T12" fmla="*/ 187 w 215"/>
                <a:gd name="T13" fmla="*/ 12 h 137"/>
                <a:gd name="T14" fmla="*/ 179 w 215"/>
                <a:gd name="T15" fmla="*/ 10 h 137"/>
                <a:gd name="T16" fmla="*/ 171 w 215"/>
                <a:gd name="T17" fmla="*/ 4 h 137"/>
                <a:gd name="T18" fmla="*/ 165 w 215"/>
                <a:gd name="T19" fmla="*/ 12 h 137"/>
                <a:gd name="T20" fmla="*/ 149 w 215"/>
                <a:gd name="T21" fmla="*/ 25 h 137"/>
                <a:gd name="T22" fmla="*/ 132 w 215"/>
                <a:gd name="T23" fmla="*/ 35 h 137"/>
                <a:gd name="T24" fmla="*/ 108 w 215"/>
                <a:gd name="T25" fmla="*/ 43 h 137"/>
                <a:gd name="T26" fmla="*/ 95 w 215"/>
                <a:gd name="T27" fmla="*/ 45 h 137"/>
                <a:gd name="T28" fmla="*/ 97 w 215"/>
                <a:gd name="T29" fmla="*/ 56 h 137"/>
                <a:gd name="T30" fmla="*/ 81 w 215"/>
                <a:gd name="T31" fmla="*/ 64 h 137"/>
                <a:gd name="T32" fmla="*/ 74 w 215"/>
                <a:gd name="T33" fmla="*/ 65 h 137"/>
                <a:gd name="T34" fmla="*/ 75 w 215"/>
                <a:gd name="T35" fmla="*/ 72 h 137"/>
                <a:gd name="T36" fmla="*/ 75 w 215"/>
                <a:gd name="T37" fmla="*/ 88 h 137"/>
                <a:gd name="T38" fmla="*/ 74 w 215"/>
                <a:gd name="T39" fmla="*/ 94 h 137"/>
                <a:gd name="T40" fmla="*/ 84 w 215"/>
                <a:gd name="T41" fmla="*/ 104 h 137"/>
                <a:gd name="T42" fmla="*/ 81 w 215"/>
                <a:gd name="T43" fmla="*/ 111 h 137"/>
                <a:gd name="T44" fmla="*/ 82 w 215"/>
                <a:gd name="T45" fmla="*/ 127 h 137"/>
                <a:gd name="T46" fmla="*/ 100 w 215"/>
                <a:gd name="T47" fmla="*/ 146 h 137"/>
                <a:gd name="T48" fmla="*/ 113 w 215"/>
                <a:gd name="T49" fmla="*/ 143 h 137"/>
                <a:gd name="T50" fmla="*/ 126 w 215"/>
                <a:gd name="T51" fmla="*/ 136 h 137"/>
                <a:gd name="T52" fmla="*/ 140 w 215"/>
                <a:gd name="T53" fmla="*/ 162 h 137"/>
                <a:gd name="T54" fmla="*/ 142 w 215"/>
                <a:gd name="T55" fmla="*/ 182 h 137"/>
                <a:gd name="T56" fmla="*/ 152 w 215"/>
                <a:gd name="T57" fmla="*/ 176 h 137"/>
                <a:gd name="T58" fmla="*/ 172 w 215"/>
                <a:gd name="T59" fmla="*/ 156 h 137"/>
                <a:gd name="T60" fmla="*/ 184 w 215"/>
                <a:gd name="T61" fmla="*/ 156 h 137"/>
                <a:gd name="T62" fmla="*/ 203 w 215"/>
                <a:gd name="T63" fmla="*/ 169 h 137"/>
                <a:gd name="T64" fmla="*/ 223 w 215"/>
                <a:gd name="T65" fmla="*/ 169 h 137"/>
                <a:gd name="T66" fmla="*/ 237 w 215"/>
                <a:gd name="T67" fmla="*/ 189 h 137"/>
                <a:gd name="T68" fmla="*/ 272 w 215"/>
                <a:gd name="T69" fmla="*/ 182 h 137"/>
                <a:gd name="T70" fmla="*/ 292 w 215"/>
                <a:gd name="T71" fmla="*/ 178 h 137"/>
                <a:gd name="T72" fmla="*/ 297 w 215"/>
                <a:gd name="T73" fmla="*/ 156 h 137"/>
                <a:gd name="T74" fmla="*/ 41 w 215"/>
                <a:gd name="T75" fmla="*/ 132 h 137"/>
                <a:gd name="T76" fmla="*/ 22 w 215"/>
                <a:gd name="T77" fmla="*/ 134 h 137"/>
                <a:gd name="T78" fmla="*/ 16 w 215"/>
                <a:gd name="T79" fmla="*/ 150 h 137"/>
                <a:gd name="T80" fmla="*/ 0 w 215"/>
                <a:gd name="T81" fmla="*/ 143 h 137"/>
                <a:gd name="T82" fmla="*/ 9 w 215"/>
                <a:gd name="T83" fmla="*/ 156 h 137"/>
                <a:gd name="T84" fmla="*/ 23 w 215"/>
                <a:gd name="T85" fmla="*/ 172 h 137"/>
                <a:gd name="T86" fmla="*/ 19 w 215"/>
                <a:gd name="T87" fmla="*/ 181 h 137"/>
                <a:gd name="T88" fmla="*/ 19 w 215"/>
                <a:gd name="T89" fmla="*/ 198 h 137"/>
                <a:gd name="T90" fmla="*/ 35 w 215"/>
                <a:gd name="T91" fmla="*/ 165 h 137"/>
                <a:gd name="T92" fmla="*/ 64 w 215"/>
                <a:gd name="T93" fmla="*/ 143 h 137"/>
                <a:gd name="T94" fmla="*/ 41 w 215"/>
                <a:gd name="T95" fmla="*/ 132 h 137"/>
                <a:gd name="T96" fmla="*/ 26 w 215"/>
                <a:gd name="T97" fmla="*/ 111 h 137"/>
                <a:gd name="T98" fmla="*/ 38 w 215"/>
                <a:gd name="T99" fmla="*/ 116 h 137"/>
                <a:gd name="T100" fmla="*/ 46 w 215"/>
                <a:gd name="T101" fmla="*/ 110 h 137"/>
                <a:gd name="T102" fmla="*/ 46 w 215"/>
                <a:gd name="T103" fmla="*/ 94 h 137"/>
                <a:gd name="T104" fmla="*/ 27 w 215"/>
                <a:gd name="T105" fmla="*/ 82 h 137"/>
                <a:gd name="T106" fmla="*/ 12 w 215"/>
                <a:gd name="T107" fmla="*/ 103 h 137"/>
                <a:gd name="T108" fmla="*/ 13 w 215"/>
                <a:gd name="T109" fmla="*/ 108 h 137"/>
                <a:gd name="T110" fmla="*/ 65 w 215"/>
                <a:gd name="T111" fmla="*/ 120 h 137"/>
                <a:gd name="T112" fmla="*/ 65 w 215"/>
                <a:gd name="T113" fmla="*/ 127 h 137"/>
                <a:gd name="T114" fmla="*/ 74 w 215"/>
                <a:gd name="T115" fmla="*/ 120 h 137"/>
                <a:gd name="T116" fmla="*/ 65 w 215"/>
                <a:gd name="T117" fmla="*/ 84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30" descr="© INSCALE GmbH, 18.06.2010"/>
            <p:cNvSpPr>
              <a:spLocks/>
            </p:cNvSpPr>
            <p:nvPr/>
          </p:nvSpPr>
          <p:spPr bwMode="auto">
            <a:xfrm>
              <a:off x="3581" y="1434"/>
              <a:ext cx="386" cy="218"/>
            </a:xfrm>
            <a:custGeom>
              <a:avLst/>
              <a:gdLst>
                <a:gd name="T0" fmla="*/ 382 w 267"/>
                <a:gd name="T1" fmla="*/ 128 h 151"/>
                <a:gd name="T2" fmla="*/ 374 w 267"/>
                <a:gd name="T3" fmla="*/ 107 h 151"/>
                <a:gd name="T4" fmla="*/ 369 w 267"/>
                <a:gd name="T5" fmla="*/ 98 h 151"/>
                <a:gd name="T6" fmla="*/ 360 w 267"/>
                <a:gd name="T7" fmla="*/ 88 h 151"/>
                <a:gd name="T8" fmla="*/ 343 w 267"/>
                <a:gd name="T9" fmla="*/ 88 h 151"/>
                <a:gd name="T10" fmla="*/ 343 w 267"/>
                <a:gd name="T11" fmla="*/ 66 h 151"/>
                <a:gd name="T12" fmla="*/ 347 w 267"/>
                <a:gd name="T13" fmla="*/ 45 h 151"/>
                <a:gd name="T14" fmla="*/ 325 w 267"/>
                <a:gd name="T15" fmla="*/ 36 h 151"/>
                <a:gd name="T16" fmla="*/ 306 w 267"/>
                <a:gd name="T17" fmla="*/ 29 h 151"/>
                <a:gd name="T18" fmla="*/ 275 w 267"/>
                <a:gd name="T19" fmla="*/ 38 h 151"/>
                <a:gd name="T20" fmla="*/ 256 w 267"/>
                <a:gd name="T21" fmla="*/ 33 h 151"/>
                <a:gd name="T22" fmla="*/ 241 w 267"/>
                <a:gd name="T23" fmla="*/ 19 h 151"/>
                <a:gd name="T24" fmla="*/ 233 w 267"/>
                <a:gd name="T25" fmla="*/ 16 h 151"/>
                <a:gd name="T26" fmla="*/ 221 w 267"/>
                <a:gd name="T27" fmla="*/ 13 h 151"/>
                <a:gd name="T28" fmla="*/ 211 w 267"/>
                <a:gd name="T29" fmla="*/ 6 h 151"/>
                <a:gd name="T30" fmla="*/ 201 w 267"/>
                <a:gd name="T31" fmla="*/ 7 h 151"/>
                <a:gd name="T32" fmla="*/ 191 w 267"/>
                <a:gd name="T33" fmla="*/ 0 h 151"/>
                <a:gd name="T34" fmla="*/ 175 w 267"/>
                <a:gd name="T35" fmla="*/ 10 h 151"/>
                <a:gd name="T36" fmla="*/ 166 w 267"/>
                <a:gd name="T37" fmla="*/ 16 h 151"/>
                <a:gd name="T38" fmla="*/ 160 w 267"/>
                <a:gd name="T39" fmla="*/ 26 h 151"/>
                <a:gd name="T40" fmla="*/ 158 w 267"/>
                <a:gd name="T41" fmla="*/ 33 h 151"/>
                <a:gd name="T42" fmla="*/ 169 w 267"/>
                <a:gd name="T43" fmla="*/ 87 h 151"/>
                <a:gd name="T44" fmla="*/ 137 w 267"/>
                <a:gd name="T45" fmla="*/ 114 h 151"/>
                <a:gd name="T46" fmla="*/ 113 w 267"/>
                <a:gd name="T47" fmla="*/ 108 h 151"/>
                <a:gd name="T48" fmla="*/ 106 w 267"/>
                <a:gd name="T49" fmla="*/ 90 h 151"/>
                <a:gd name="T50" fmla="*/ 94 w 267"/>
                <a:gd name="T51" fmla="*/ 81 h 151"/>
                <a:gd name="T52" fmla="*/ 74 w 267"/>
                <a:gd name="T53" fmla="*/ 66 h 151"/>
                <a:gd name="T54" fmla="*/ 26 w 267"/>
                <a:gd name="T55" fmla="*/ 78 h 151"/>
                <a:gd name="T56" fmla="*/ 17 w 267"/>
                <a:gd name="T57" fmla="*/ 127 h 151"/>
                <a:gd name="T58" fmla="*/ 3 w 267"/>
                <a:gd name="T59" fmla="*/ 167 h 151"/>
                <a:gd name="T60" fmla="*/ 3 w 267"/>
                <a:gd name="T61" fmla="*/ 183 h 151"/>
                <a:gd name="T62" fmla="*/ 6 w 267"/>
                <a:gd name="T63" fmla="*/ 178 h 151"/>
                <a:gd name="T64" fmla="*/ 4 w 267"/>
                <a:gd name="T65" fmla="*/ 191 h 151"/>
                <a:gd name="T66" fmla="*/ 0 w 267"/>
                <a:gd name="T67" fmla="*/ 195 h 151"/>
                <a:gd name="T68" fmla="*/ 7 w 267"/>
                <a:gd name="T69" fmla="*/ 218 h 151"/>
                <a:gd name="T70" fmla="*/ 14 w 267"/>
                <a:gd name="T71" fmla="*/ 215 h 151"/>
                <a:gd name="T72" fmla="*/ 30 w 267"/>
                <a:gd name="T73" fmla="*/ 192 h 151"/>
                <a:gd name="T74" fmla="*/ 48 w 267"/>
                <a:gd name="T75" fmla="*/ 183 h 151"/>
                <a:gd name="T76" fmla="*/ 59 w 267"/>
                <a:gd name="T77" fmla="*/ 178 h 151"/>
                <a:gd name="T78" fmla="*/ 91 w 267"/>
                <a:gd name="T79" fmla="*/ 180 h 151"/>
                <a:gd name="T80" fmla="*/ 108 w 267"/>
                <a:gd name="T81" fmla="*/ 172 h 151"/>
                <a:gd name="T82" fmla="*/ 116 w 267"/>
                <a:gd name="T83" fmla="*/ 180 h 151"/>
                <a:gd name="T84" fmla="*/ 127 w 267"/>
                <a:gd name="T85" fmla="*/ 172 h 151"/>
                <a:gd name="T86" fmla="*/ 143 w 267"/>
                <a:gd name="T87" fmla="*/ 169 h 151"/>
                <a:gd name="T88" fmla="*/ 171 w 267"/>
                <a:gd name="T89" fmla="*/ 176 h 151"/>
                <a:gd name="T90" fmla="*/ 186 w 267"/>
                <a:gd name="T91" fmla="*/ 173 h 151"/>
                <a:gd name="T92" fmla="*/ 195 w 267"/>
                <a:gd name="T93" fmla="*/ 162 h 151"/>
                <a:gd name="T94" fmla="*/ 213 w 267"/>
                <a:gd name="T95" fmla="*/ 157 h 151"/>
                <a:gd name="T96" fmla="*/ 252 w 267"/>
                <a:gd name="T97" fmla="*/ 172 h 151"/>
                <a:gd name="T98" fmla="*/ 276 w 267"/>
                <a:gd name="T99" fmla="*/ 182 h 151"/>
                <a:gd name="T100" fmla="*/ 291 w 267"/>
                <a:gd name="T101" fmla="*/ 196 h 151"/>
                <a:gd name="T102" fmla="*/ 311 w 267"/>
                <a:gd name="T103" fmla="*/ 206 h 151"/>
                <a:gd name="T104" fmla="*/ 325 w 267"/>
                <a:gd name="T105" fmla="*/ 199 h 151"/>
                <a:gd name="T106" fmla="*/ 335 w 267"/>
                <a:gd name="T107" fmla="*/ 183 h 151"/>
                <a:gd name="T108" fmla="*/ 353 w 267"/>
                <a:gd name="T109" fmla="*/ 186 h 151"/>
                <a:gd name="T110" fmla="*/ 363 w 267"/>
                <a:gd name="T111" fmla="*/ 172 h 151"/>
                <a:gd name="T112" fmla="*/ 383 w 267"/>
                <a:gd name="T113" fmla="*/ 146 h 1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32" descr="© INSCALE GmbH, 18.06.2010"/>
            <p:cNvSpPr>
              <a:spLocks noEditPoints="1"/>
            </p:cNvSpPr>
            <p:nvPr/>
          </p:nvSpPr>
          <p:spPr bwMode="auto">
            <a:xfrm>
              <a:off x="3658" y="2317"/>
              <a:ext cx="649" cy="461"/>
            </a:xfrm>
            <a:custGeom>
              <a:avLst/>
              <a:gdLst>
                <a:gd name="T0" fmla="*/ 620 w 448"/>
                <a:gd name="T1" fmla="*/ 225 h 319"/>
                <a:gd name="T2" fmla="*/ 582 w 448"/>
                <a:gd name="T3" fmla="*/ 246 h 319"/>
                <a:gd name="T4" fmla="*/ 561 w 448"/>
                <a:gd name="T5" fmla="*/ 253 h 319"/>
                <a:gd name="T6" fmla="*/ 529 w 448"/>
                <a:gd name="T7" fmla="*/ 234 h 319"/>
                <a:gd name="T8" fmla="*/ 523 w 448"/>
                <a:gd name="T9" fmla="*/ 197 h 319"/>
                <a:gd name="T10" fmla="*/ 523 w 448"/>
                <a:gd name="T11" fmla="*/ 168 h 319"/>
                <a:gd name="T12" fmla="*/ 507 w 448"/>
                <a:gd name="T13" fmla="*/ 120 h 319"/>
                <a:gd name="T14" fmla="*/ 481 w 448"/>
                <a:gd name="T15" fmla="*/ 94 h 319"/>
                <a:gd name="T16" fmla="*/ 422 w 448"/>
                <a:gd name="T17" fmla="*/ 26 h 319"/>
                <a:gd name="T18" fmla="*/ 358 w 448"/>
                <a:gd name="T19" fmla="*/ 35 h 319"/>
                <a:gd name="T20" fmla="*/ 293 w 448"/>
                <a:gd name="T21" fmla="*/ 74 h 319"/>
                <a:gd name="T22" fmla="*/ 238 w 448"/>
                <a:gd name="T23" fmla="*/ 64 h 319"/>
                <a:gd name="T24" fmla="*/ 167 w 448"/>
                <a:gd name="T25" fmla="*/ 53 h 319"/>
                <a:gd name="T26" fmla="*/ 155 w 448"/>
                <a:gd name="T27" fmla="*/ 68 h 319"/>
                <a:gd name="T28" fmla="*/ 135 w 448"/>
                <a:gd name="T29" fmla="*/ 97 h 319"/>
                <a:gd name="T30" fmla="*/ 117 w 448"/>
                <a:gd name="T31" fmla="*/ 101 h 319"/>
                <a:gd name="T32" fmla="*/ 103 w 448"/>
                <a:gd name="T33" fmla="*/ 136 h 319"/>
                <a:gd name="T34" fmla="*/ 94 w 448"/>
                <a:gd name="T35" fmla="*/ 156 h 319"/>
                <a:gd name="T36" fmla="*/ 85 w 448"/>
                <a:gd name="T37" fmla="*/ 181 h 319"/>
                <a:gd name="T38" fmla="*/ 80 w 448"/>
                <a:gd name="T39" fmla="*/ 202 h 319"/>
                <a:gd name="T40" fmla="*/ 65 w 448"/>
                <a:gd name="T41" fmla="*/ 214 h 319"/>
                <a:gd name="T42" fmla="*/ 62 w 448"/>
                <a:gd name="T43" fmla="*/ 237 h 319"/>
                <a:gd name="T44" fmla="*/ 39 w 448"/>
                <a:gd name="T45" fmla="*/ 251 h 319"/>
                <a:gd name="T46" fmla="*/ 17 w 448"/>
                <a:gd name="T47" fmla="*/ 262 h 319"/>
                <a:gd name="T48" fmla="*/ 0 w 448"/>
                <a:gd name="T49" fmla="*/ 266 h 319"/>
                <a:gd name="T50" fmla="*/ 17 w 448"/>
                <a:gd name="T51" fmla="*/ 280 h 319"/>
                <a:gd name="T52" fmla="*/ 25 w 448"/>
                <a:gd name="T53" fmla="*/ 285 h 319"/>
                <a:gd name="T54" fmla="*/ 45 w 448"/>
                <a:gd name="T55" fmla="*/ 296 h 319"/>
                <a:gd name="T56" fmla="*/ 48 w 448"/>
                <a:gd name="T57" fmla="*/ 316 h 319"/>
                <a:gd name="T58" fmla="*/ 65 w 448"/>
                <a:gd name="T59" fmla="*/ 340 h 319"/>
                <a:gd name="T60" fmla="*/ 80 w 448"/>
                <a:gd name="T61" fmla="*/ 342 h 319"/>
                <a:gd name="T62" fmla="*/ 91 w 448"/>
                <a:gd name="T63" fmla="*/ 367 h 319"/>
                <a:gd name="T64" fmla="*/ 103 w 448"/>
                <a:gd name="T65" fmla="*/ 376 h 319"/>
                <a:gd name="T66" fmla="*/ 109 w 448"/>
                <a:gd name="T67" fmla="*/ 384 h 319"/>
                <a:gd name="T68" fmla="*/ 138 w 448"/>
                <a:gd name="T69" fmla="*/ 392 h 319"/>
                <a:gd name="T70" fmla="*/ 167 w 448"/>
                <a:gd name="T71" fmla="*/ 380 h 319"/>
                <a:gd name="T72" fmla="*/ 187 w 448"/>
                <a:gd name="T73" fmla="*/ 396 h 319"/>
                <a:gd name="T74" fmla="*/ 178 w 448"/>
                <a:gd name="T75" fmla="*/ 402 h 319"/>
                <a:gd name="T76" fmla="*/ 178 w 448"/>
                <a:gd name="T77" fmla="*/ 419 h 319"/>
                <a:gd name="T78" fmla="*/ 187 w 448"/>
                <a:gd name="T79" fmla="*/ 425 h 319"/>
                <a:gd name="T80" fmla="*/ 214 w 448"/>
                <a:gd name="T81" fmla="*/ 436 h 319"/>
                <a:gd name="T82" fmla="*/ 219 w 448"/>
                <a:gd name="T83" fmla="*/ 460 h 319"/>
                <a:gd name="T84" fmla="*/ 259 w 448"/>
                <a:gd name="T85" fmla="*/ 454 h 319"/>
                <a:gd name="T86" fmla="*/ 298 w 448"/>
                <a:gd name="T87" fmla="*/ 460 h 319"/>
                <a:gd name="T88" fmla="*/ 332 w 448"/>
                <a:gd name="T89" fmla="*/ 448 h 319"/>
                <a:gd name="T90" fmla="*/ 362 w 448"/>
                <a:gd name="T91" fmla="*/ 448 h 319"/>
                <a:gd name="T92" fmla="*/ 393 w 448"/>
                <a:gd name="T93" fmla="*/ 447 h 319"/>
                <a:gd name="T94" fmla="*/ 446 w 448"/>
                <a:gd name="T95" fmla="*/ 397 h 319"/>
                <a:gd name="T96" fmla="*/ 514 w 448"/>
                <a:gd name="T97" fmla="*/ 387 h 319"/>
                <a:gd name="T98" fmla="*/ 539 w 448"/>
                <a:gd name="T99" fmla="*/ 387 h 319"/>
                <a:gd name="T100" fmla="*/ 558 w 448"/>
                <a:gd name="T101" fmla="*/ 393 h 319"/>
                <a:gd name="T102" fmla="*/ 598 w 448"/>
                <a:gd name="T103" fmla="*/ 395 h 319"/>
                <a:gd name="T104" fmla="*/ 591 w 448"/>
                <a:gd name="T105" fmla="*/ 345 h 319"/>
                <a:gd name="T106" fmla="*/ 595 w 448"/>
                <a:gd name="T107" fmla="*/ 319 h 319"/>
                <a:gd name="T108" fmla="*/ 590 w 448"/>
                <a:gd name="T109" fmla="*/ 299 h 319"/>
                <a:gd name="T110" fmla="*/ 598 w 448"/>
                <a:gd name="T111" fmla="*/ 276 h 319"/>
                <a:gd name="T112" fmla="*/ 608 w 448"/>
                <a:gd name="T113" fmla="*/ 279 h 319"/>
                <a:gd name="T114" fmla="*/ 614 w 448"/>
                <a:gd name="T115" fmla="*/ 282 h 319"/>
                <a:gd name="T116" fmla="*/ 607 w 448"/>
                <a:gd name="T117" fmla="*/ 295 h 319"/>
                <a:gd name="T118" fmla="*/ 624 w 448"/>
                <a:gd name="T119" fmla="*/ 288 h 319"/>
                <a:gd name="T120" fmla="*/ 642 w 448"/>
                <a:gd name="T121" fmla="*/ 241 h 319"/>
                <a:gd name="T122" fmla="*/ 606 w 448"/>
                <a:gd name="T123" fmla="*/ 306 h 319"/>
                <a:gd name="T124" fmla="*/ 606 w 448"/>
                <a:gd name="T125" fmla="*/ 299 h 3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3" descr="© INSCALE GmbH, 18.06.2010"/>
            <p:cNvSpPr>
              <a:spLocks noEditPoints="1"/>
            </p:cNvSpPr>
            <p:nvPr/>
          </p:nvSpPr>
          <p:spPr bwMode="auto">
            <a:xfrm>
              <a:off x="3410" y="320"/>
              <a:ext cx="553" cy="975"/>
            </a:xfrm>
            <a:custGeom>
              <a:avLst/>
              <a:gdLst>
                <a:gd name="T0" fmla="*/ 460 w 382"/>
                <a:gd name="T1" fmla="*/ 550 h 674"/>
                <a:gd name="T2" fmla="*/ 437 w 382"/>
                <a:gd name="T3" fmla="*/ 451 h 674"/>
                <a:gd name="T4" fmla="*/ 410 w 382"/>
                <a:gd name="T5" fmla="*/ 406 h 674"/>
                <a:gd name="T6" fmla="*/ 382 w 382"/>
                <a:gd name="T7" fmla="*/ 325 h 674"/>
                <a:gd name="T8" fmla="*/ 297 w 382"/>
                <a:gd name="T9" fmla="*/ 163 h 674"/>
                <a:gd name="T10" fmla="*/ 292 w 382"/>
                <a:gd name="T11" fmla="*/ 39 h 674"/>
                <a:gd name="T12" fmla="*/ 180 w 382"/>
                <a:gd name="T13" fmla="*/ 42 h 674"/>
                <a:gd name="T14" fmla="*/ 152 w 382"/>
                <a:gd name="T15" fmla="*/ 149 h 674"/>
                <a:gd name="T16" fmla="*/ 74 w 382"/>
                <a:gd name="T17" fmla="*/ 155 h 674"/>
                <a:gd name="T18" fmla="*/ 3 w 382"/>
                <a:gd name="T19" fmla="*/ 130 h 674"/>
                <a:gd name="T20" fmla="*/ 33 w 382"/>
                <a:gd name="T21" fmla="*/ 156 h 674"/>
                <a:gd name="T22" fmla="*/ 91 w 382"/>
                <a:gd name="T23" fmla="*/ 190 h 674"/>
                <a:gd name="T24" fmla="*/ 124 w 382"/>
                <a:gd name="T25" fmla="*/ 269 h 674"/>
                <a:gd name="T26" fmla="*/ 153 w 382"/>
                <a:gd name="T27" fmla="*/ 331 h 674"/>
                <a:gd name="T28" fmla="*/ 168 w 382"/>
                <a:gd name="T29" fmla="*/ 398 h 674"/>
                <a:gd name="T30" fmla="*/ 213 w 382"/>
                <a:gd name="T31" fmla="*/ 425 h 674"/>
                <a:gd name="T32" fmla="*/ 236 w 382"/>
                <a:gd name="T33" fmla="*/ 479 h 674"/>
                <a:gd name="T34" fmla="*/ 213 w 382"/>
                <a:gd name="T35" fmla="*/ 514 h 674"/>
                <a:gd name="T36" fmla="*/ 190 w 382"/>
                <a:gd name="T37" fmla="*/ 580 h 674"/>
                <a:gd name="T38" fmla="*/ 156 w 382"/>
                <a:gd name="T39" fmla="*/ 599 h 674"/>
                <a:gd name="T40" fmla="*/ 161 w 382"/>
                <a:gd name="T41" fmla="*/ 622 h 674"/>
                <a:gd name="T42" fmla="*/ 139 w 382"/>
                <a:gd name="T43" fmla="*/ 634 h 674"/>
                <a:gd name="T44" fmla="*/ 116 w 382"/>
                <a:gd name="T45" fmla="*/ 668 h 674"/>
                <a:gd name="T46" fmla="*/ 111 w 382"/>
                <a:gd name="T47" fmla="*/ 703 h 674"/>
                <a:gd name="T48" fmla="*/ 116 w 382"/>
                <a:gd name="T49" fmla="*/ 757 h 674"/>
                <a:gd name="T50" fmla="*/ 132 w 382"/>
                <a:gd name="T51" fmla="*/ 809 h 674"/>
                <a:gd name="T52" fmla="*/ 135 w 382"/>
                <a:gd name="T53" fmla="*/ 827 h 674"/>
                <a:gd name="T54" fmla="*/ 138 w 382"/>
                <a:gd name="T55" fmla="*/ 865 h 674"/>
                <a:gd name="T56" fmla="*/ 138 w 382"/>
                <a:gd name="T57" fmla="*/ 887 h 674"/>
                <a:gd name="T58" fmla="*/ 151 w 382"/>
                <a:gd name="T59" fmla="*/ 919 h 674"/>
                <a:gd name="T60" fmla="*/ 171 w 382"/>
                <a:gd name="T61" fmla="*/ 919 h 674"/>
                <a:gd name="T62" fmla="*/ 208 w 382"/>
                <a:gd name="T63" fmla="*/ 933 h 674"/>
                <a:gd name="T64" fmla="*/ 227 w 382"/>
                <a:gd name="T65" fmla="*/ 949 h 674"/>
                <a:gd name="T66" fmla="*/ 233 w 382"/>
                <a:gd name="T67" fmla="*/ 963 h 674"/>
                <a:gd name="T68" fmla="*/ 274 w 382"/>
                <a:gd name="T69" fmla="*/ 946 h 674"/>
                <a:gd name="T70" fmla="*/ 298 w 382"/>
                <a:gd name="T71" fmla="*/ 933 h 674"/>
                <a:gd name="T72" fmla="*/ 359 w 382"/>
                <a:gd name="T73" fmla="*/ 906 h 674"/>
                <a:gd name="T74" fmla="*/ 376 w 382"/>
                <a:gd name="T75" fmla="*/ 893 h 674"/>
                <a:gd name="T76" fmla="*/ 424 w 382"/>
                <a:gd name="T77" fmla="*/ 872 h 674"/>
                <a:gd name="T78" fmla="*/ 475 w 382"/>
                <a:gd name="T79" fmla="*/ 801 h 674"/>
                <a:gd name="T80" fmla="*/ 553 w 382"/>
                <a:gd name="T81" fmla="*/ 605 h 674"/>
                <a:gd name="T82" fmla="*/ 87 w 382"/>
                <a:gd name="T83" fmla="*/ 945 h 674"/>
                <a:gd name="T84" fmla="*/ 65 w 382"/>
                <a:gd name="T85" fmla="*/ 942 h 674"/>
                <a:gd name="T86" fmla="*/ 72 w 382"/>
                <a:gd name="T87" fmla="*/ 969 h 674"/>
                <a:gd name="T88" fmla="*/ 56 w 382"/>
                <a:gd name="T89" fmla="*/ 952 h 674"/>
                <a:gd name="T90" fmla="*/ 80 w 382"/>
                <a:gd name="T91" fmla="*/ 969 h 674"/>
                <a:gd name="T92" fmla="*/ 155 w 382"/>
                <a:gd name="T93" fmla="*/ 950 h 674"/>
                <a:gd name="T94" fmla="*/ 164 w 382"/>
                <a:gd name="T95" fmla="*/ 946 h 674"/>
                <a:gd name="T96" fmla="*/ 214 w 382"/>
                <a:gd name="T97" fmla="*/ 930 h 674"/>
                <a:gd name="T98" fmla="*/ 197 w 382"/>
                <a:gd name="T99" fmla="*/ 948 h 674"/>
                <a:gd name="T100" fmla="*/ 213 w 382"/>
                <a:gd name="T101" fmla="*/ 939 h 674"/>
                <a:gd name="T102" fmla="*/ 162 w 382"/>
                <a:gd name="T103" fmla="*/ 930 h 674"/>
                <a:gd name="T104" fmla="*/ 143 w 382"/>
                <a:gd name="T105" fmla="*/ 917 h 674"/>
                <a:gd name="T106" fmla="*/ 136 w 382"/>
                <a:gd name="T107" fmla="*/ 908 h 674"/>
                <a:gd name="T108" fmla="*/ 253 w 382"/>
                <a:gd name="T109" fmla="*/ 965 h 674"/>
                <a:gd name="T110" fmla="*/ 90 w 382"/>
                <a:gd name="T111" fmla="*/ 667 h 674"/>
                <a:gd name="T112" fmla="*/ 104 w 382"/>
                <a:gd name="T113" fmla="*/ 660 h 674"/>
                <a:gd name="T114" fmla="*/ 227 w 382"/>
                <a:gd name="T115" fmla="*/ 476 h 674"/>
                <a:gd name="T116" fmla="*/ 221 w 382"/>
                <a:gd name="T117" fmla="*/ 486 h 674"/>
                <a:gd name="T118" fmla="*/ 352 w 382"/>
                <a:gd name="T119" fmla="*/ 913 h 674"/>
                <a:gd name="T120" fmla="*/ 384 w 382"/>
                <a:gd name="T121" fmla="*/ 888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4" descr="© INSCALE GmbH, 18.06.2010"/>
            <p:cNvSpPr>
              <a:spLocks/>
            </p:cNvSpPr>
            <p:nvPr/>
          </p:nvSpPr>
          <p:spPr bwMode="auto">
            <a:xfrm>
              <a:off x="3830" y="2692"/>
              <a:ext cx="435" cy="316"/>
            </a:xfrm>
            <a:custGeom>
              <a:avLst/>
              <a:gdLst>
                <a:gd name="T0" fmla="*/ 403 w 300"/>
                <a:gd name="T1" fmla="*/ 22 h 219"/>
                <a:gd name="T2" fmla="*/ 380 w 300"/>
                <a:gd name="T3" fmla="*/ 4 h 219"/>
                <a:gd name="T4" fmla="*/ 360 w 300"/>
                <a:gd name="T5" fmla="*/ 4 h 219"/>
                <a:gd name="T6" fmla="*/ 316 w 300"/>
                <a:gd name="T7" fmla="*/ 4 h 219"/>
                <a:gd name="T8" fmla="*/ 248 w 300"/>
                <a:gd name="T9" fmla="*/ 48 h 219"/>
                <a:gd name="T10" fmla="*/ 199 w 300"/>
                <a:gd name="T11" fmla="*/ 69 h 219"/>
                <a:gd name="T12" fmla="*/ 180 w 300"/>
                <a:gd name="T13" fmla="*/ 69 h 219"/>
                <a:gd name="T14" fmla="*/ 148 w 300"/>
                <a:gd name="T15" fmla="*/ 72 h 219"/>
                <a:gd name="T16" fmla="*/ 99 w 300"/>
                <a:gd name="T17" fmla="*/ 79 h 219"/>
                <a:gd name="T18" fmla="*/ 74 w 300"/>
                <a:gd name="T19" fmla="*/ 74 h 219"/>
                <a:gd name="T20" fmla="*/ 32 w 300"/>
                <a:gd name="T21" fmla="*/ 76 h 219"/>
                <a:gd name="T22" fmla="*/ 32 w 300"/>
                <a:gd name="T23" fmla="*/ 58 h 219"/>
                <a:gd name="T24" fmla="*/ 12 w 300"/>
                <a:gd name="T25" fmla="*/ 56 h 219"/>
                <a:gd name="T26" fmla="*/ 3 w 300"/>
                <a:gd name="T27" fmla="*/ 72 h 219"/>
                <a:gd name="T28" fmla="*/ 12 w 300"/>
                <a:gd name="T29" fmla="*/ 107 h 219"/>
                <a:gd name="T30" fmla="*/ 39 w 300"/>
                <a:gd name="T31" fmla="*/ 128 h 219"/>
                <a:gd name="T32" fmla="*/ 42 w 300"/>
                <a:gd name="T33" fmla="*/ 167 h 219"/>
                <a:gd name="T34" fmla="*/ 23 w 300"/>
                <a:gd name="T35" fmla="*/ 177 h 219"/>
                <a:gd name="T36" fmla="*/ 25 w 300"/>
                <a:gd name="T37" fmla="*/ 190 h 219"/>
                <a:gd name="T38" fmla="*/ 30 w 300"/>
                <a:gd name="T39" fmla="*/ 215 h 219"/>
                <a:gd name="T40" fmla="*/ 32 w 300"/>
                <a:gd name="T41" fmla="*/ 240 h 219"/>
                <a:gd name="T42" fmla="*/ 61 w 300"/>
                <a:gd name="T43" fmla="*/ 250 h 219"/>
                <a:gd name="T44" fmla="*/ 75 w 300"/>
                <a:gd name="T45" fmla="*/ 274 h 219"/>
                <a:gd name="T46" fmla="*/ 77 w 300"/>
                <a:gd name="T47" fmla="*/ 316 h 219"/>
                <a:gd name="T48" fmla="*/ 99 w 300"/>
                <a:gd name="T49" fmla="*/ 307 h 219"/>
                <a:gd name="T50" fmla="*/ 109 w 300"/>
                <a:gd name="T51" fmla="*/ 304 h 219"/>
                <a:gd name="T52" fmla="*/ 129 w 300"/>
                <a:gd name="T53" fmla="*/ 300 h 219"/>
                <a:gd name="T54" fmla="*/ 144 w 300"/>
                <a:gd name="T55" fmla="*/ 291 h 219"/>
                <a:gd name="T56" fmla="*/ 154 w 300"/>
                <a:gd name="T57" fmla="*/ 290 h 219"/>
                <a:gd name="T58" fmla="*/ 161 w 300"/>
                <a:gd name="T59" fmla="*/ 283 h 219"/>
                <a:gd name="T60" fmla="*/ 173 w 300"/>
                <a:gd name="T61" fmla="*/ 284 h 219"/>
                <a:gd name="T62" fmla="*/ 194 w 300"/>
                <a:gd name="T63" fmla="*/ 286 h 219"/>
                <a:gd name="T64" fmla="*/ 207 w 300"/>
                <a:gd name="T65" fmla="*/ 293 h 219"/>
                <a:gd name="T66" fmla="*/ 236 w 300"/>
                <a:gd name="T67" fmla="*/ 291 h 219"/>
                <a:gd name="T68" fmla="*/ 278 w 300"/>
                <a:gd name="T69" fmla="*/ 281 h 219"/>
                <a:gd name="T70" fmla="*/ 303 w 300"/>
                <a:gd name="T71" fmla="*/ 267 h 219"/>
                <a:gd name="T72" fmla="*/ 312 w 300"/>
                <a:gd name="T73" fmla="*/ 238 h 219"/>
                <a:gd name="T74" fmla="*/ 326 w 300"/>
                <a:gd name="T75" fmla="*/ 225 h 219"/>
                <a:gd name="T76" fmla="*/ 347 w 300"/>
                <a:gd name="T77" fmla="*/ 206 h 219"/>
                <a:gd name="T78" fmla="*/ 363 w 300"/>
                <a:gd name="T79" fmla="*/ 196 h 219"/>
                <a:gd name="T80" fmla="*/ 389 w 300"/>
                <a:gd name="T81" fmla="*/ 201 h 219"/>
                <a:gd name="T82" fmla="*/ 413 w 300"/>
                <a:gd name="T83" fmla="*/ 199 h 219"/>
                <a:gd name="T84" fmla="*/ 418 w 300"/>
                <a:gd name="T85" fmla="*/ 192 h 219"/>
                <a:gd name="T86" fmla="*/ 412 w 300"/>
                <a:gd name="T87" fmla="*/ 175 h 219"/>
                <a:gd name="T88" fmla="*/ 400 w 300"/>
                <a:gd name="T89" fmla="*/ 160 h 219"/>
                <a:gd name="T90" fmla="*/ 383 w 300"/>
                <a:gd name="T91" fmla="*/ 156 h 219"/>
                <a:gd name="T92" fmla="*/ 377 w 300"/>
                <a:gd name="T93" fmla="*/ 141 h 219"/>
                <a:gd name="T94" fmla="*/ 389 w 300"/>
                <a:gd name="T95" fmla="*/ 127 h 219"/>
                <a:gd name="T96" fmla="*/ 396 w 300"/>
                <a:gd name="T97" fmla="*/ 105 h 219"/>
                <a:gd name="T98" fmla="*/ 383 w 300"/>
                <a:gd name="T99" fmla="*/ 81 h 219"/>
                <a:gd name="T100" fmla="*/ 405 w 300"/>
                <a:gd name="T101" fmla="*/ 58 h 219"/>
                <a:gd name="T102" fmla="*/ 435 w 300"/>
                <a:gd name="T103" fmla="*/ 38 h 219"/>
                <a:gd name="T104" fmla="*/ 426 w 300"/>
                <a:gd name="T105" fmla="*/ 20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5" descr="© INSCALE GmbH, 18.06.2010"/>
            <p:cNvSpPr>
              <a:spLocks noEditPoints="1"/>
            </p:cNvSpPr>
            <p:nvPr/>
          </p:nvSpPr>
          <p:spPr bwMode="auto">
            <a:xfrm>
              <a:off x="3683" y="2930"/>
              <a:ext cx="697" cy="654"/>
            </a:xfrm>
            <a:custGeom>
              <a:avLst/>
              <a:gdLst>
                <a:gd name="T0" fmla="*/ 243 w 482"/>
                <a:gd name="T1" fmla="*/ 310 h 452"/>
                <a:gd name="T2" fmla="*/ 389 w 482"/>
                <a:gd name="T3" fmla="*/ 353 h 452"/>
                <a:gd name="T4" fmla="*/ 243 w 482"/>
                <a:gd name="T5" fmla="*/ 273 h 452"/>
                <a:gd name="T6" fmla="*/ 226 w 482"/>
                <a:gd name="T7" fmla="*/ 214 h 452"/>
                <a:gd name="T8" fmla="*/ 233 w 482"/>
                <a:gd name="T9" fmla="*/ 164 h 452"/>
                <a:gd name="T10" fmla="*/ 281 w 482"/>
                <a:gd name="T11" fmla="*/ 169 h 452"/>
                <a:gd name="T12" fmla="*/ 341 w 482"/>
                <a:gd name="T13" fmla="*/ 172 h 452"/>
                <a:gd name="T14" fmla="*/ 330 w 482"/>
                <a:gd name="T15" fmla="*/ 106 h 452"/>
                <a:gd name="T16" fmla="*/ 403 w 482"/>
                <a:gd name="T17" fmla="*/ 84 h 452"/>
                <a:gd name="T18" fmla="*/ 458 w 482"/>
                <a:gd name="T19" fmla="*/ 0 h 452"/>
                <a:gd name="T20" fmla="*/ 333 w 482"/>
                <a:gd name="T21" fmla="*/ 38 h 452"/>
                <a:gd name="T22" fmla="*/ 256 w 482"/>
                <a:gd name="T23" fmla="*/ 67 h 452"/>
                <a:gd name="T24" fmla="*/ 161 w 482"/>
                <a:gd name="T25" fmla="*/ 103 h 452"/>
                <a:gd name="T26" fmla="*/ 80 w 482"/>
                <a:gd name="T27" fmla="*/ 191 h 452"/>
                <a:gd name="T28" fmla="*/ 42 w 482"/>
                <a:gd name="T29" fmla="*/ 263 h 452"/>
                <a:gd name="T30" fmla="*/ 85 w 482"/>
                <a:gd name="T31" fmla="*/ 333 h 452"/>
                <a:gd name="T32" fmla="*/ 163 w 482"/>
                <a:gd name="T33" fmla="*/ 369 h 452"/>
                <a:gd name="T34" fmla="*/ 247 w 482"/>
                <a:gd name="T35" fmla="*/ 354 h 452"/>
                <a:gd name="T36" fmla="*/ 168 w 482"/>
                <a:gd name="T37" fmla="*/ 386 h 452"/>
                <a:gd name="T38" fmla="*/ 208 w 482"/>
                <a:gd name="T39" fmla="*/ 511 h 452"/>
                <a:gd name="T40" fmla="*/ 296 w 482"/>
                <a:gd name="T41" fmla="*/ 511 h 452"/>
                <a:gd name="T42" fmla="*/ 312 w 482"/>
                <a:gd name="T43" fmla="*/ 428 h 452"/>
                <a:gd name="T44" fmla="*/ 366 w 482"/>
                <a:gd name="T45" fmla="*/ 398 h 452"/>
                <a:gd name="T46" fmla="*/ 412 w 482"/>
                <a:gd name="T47" fmla="*/ 187 h 452"/>
                <a:gd name="T48" fmla="*/ 487 w 482"/>
                <a:gd name="T49" fmla="*/ 249 h 452"/>
                <a:gd name="T50" fmla="*/ 309 w 482"/>
                <a:gd name="T51" fmla="*/ 279 h 452"/>
                <a:gd name="T52" fmla="*/ 330 w 482"/>
                <a:gd name="T53" fmla="*/ 260 h 452"/>
                <a:gd name="T54" fmla="*/ 388 w 482"/>
                <a:gd name="T55" fmla="*/ 286 h 452"/>
                <a:gd name="T56" fmla="*/ 458 w 482"/>
                <a:gd name="T57" fmla="*/ 308 h 452"/>
                <a:gd name="T58" fmla="*/ 414 w 482"/>
                <a:gd name="T59" fmla="*/ 369 h 452"/>
                <a:gd name="T60" fmla="*/ 427 w 482"/>
                <a:gd name="T61" fmla="*/ 395 h 452"/>
                <a:gd name="T62" fmla="*/ 450 w 482"/>
                <a:gd name="T63" fmla="*/ 409 h 452"/>
                <a:gd name="T64" fmla="*/ 448 w 482"/>
                <a:gd name="T65" fmla="*/ 438 h 452"/>
                <a:gd name="T66" fmla="*/ 409 w 482"/>
                <a:gd name="T67" fmla="*/ 457 h 452"/>
                <a:gd name="T68" fmla="*/ 385 w 482"/>
                <a:gd name="T69" fmla="*/ 420 h 452"/>
                <a:gd name="T70" fmla="*/ 509 w 482"/>
                <a:gd name="T71" fmla="*/ 379 h 452"/>
                <a:gd name="T72" fmla="*/ 576 w 482"/>
                <a:gd name="T73" fmla="*/ 356 h 452"/>
                <a:gd name="T74" fmla="*/ 552 w 482"/>
                <a:gd name="T75" fmla="*/ 396 h 452"/>
                <a:gd name="T76" fmla="*/ 568 w 482"/>
                <a:gd name="T77" fmla="*/ 412 h 452"/>
                <a:gd name="T78" fmla="*/ 609 w 482"/>
                <a:gd name="T79" fmla="*/ 428 h 452"/>
                <a:gd name="T80" fmla="*/ 474 w 482"/>
                <a:gd name="T81" fmla="*/ 477 h 452"/>
                <a:gd name="T82" fmla="*/ 547 w 482"/>
                <a:gd name="T83" fmla="*/ 482 h 452"/>
                <a:gd name="T84" fmla="*/ 308 w 482"/>
                <a:gd name="T85" fmla="*/ 402 h 452"/>
                <a:gd name="T86" fmla="*/ 395 w 482"/>
                <a:gd name="T87" fmla="*/ 483 h 452"/>
                <a:gd name="T88" fmla="*/ 457 w 482"/>
                <a:gd name="T89" fmla="*/ 480 h 452"/>
                <a:gd name="T90" fmla="*/ 440 w 482"/>
                <a:gd name="T91" fmla="*/ 491 h 452"/>
                <a:gd name="T92" fmla="*/ 91 w 482"/>
                <a:gd name="T93" fmla="*/ 421 h 452"/>
                <a:gd name="T94" fmla="*/ 80 w 482"/>
                <a:gd name="T95" fmla="*/ 376 h 452"/>
                <a:gd name="T96" fmla="*/ 26 w 482"/>
                <a:gd name="T97" fmla="*/ 275 h 452"/>
                <a:gd name="T98" fmla="*/ 567 w 482"/>
                <a:gd name="T99" fmla="*/ 600 h 452"/>
                <a:gd name="T100" fmla="*/ 469 w 482"/>
                <a:gd name="T101" fmla="*/ 608 h 452"/>
                <a:gd name="T102" fmla="*/ 399 w 482"/>
                <a:gd name="T103" fmla="*/ 599 h 452"/>
                <a:gd name="T104" fmla="*/ 395 w 482"/>
                <a:gd name="T105" fmla="*/ 637 h 452"/>
                <a:gd name="T106" fmla="*/ 563 w 482"/>
                <a:gd name="T107" fmla="*/ 621 h 452"/>
                <a:gd name="T108" fmla="*/ 664 w 482"/>
                <a:gd name="T109" fmla="*/ 509 h 452"/>
                <a:gd name="T110" fmla="*/ 648 w 482"/>
                <a:gd name="T111" fmla="*/ 488 h 452"/>
                <a:gd name="T112" fmla="*/ 610 w 482"/>
                <a:gd name="T113" fmla="*/ 466 h 452"/>
                <a:gd name="T114" fmla="*/ 632 w 482"/>
                <a:gd name="T115" fmla="*/ 564 h 452"/>
                <a:gd name="T116" fmla="*/ 607 w 482"/>
                <a:gd name="T117" fmla="*/ 576 h 4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7" descr="© INSCALE GmbH, 18.06.2010"/>
            <p:cNvSpPr>
              <a:spLocks noEditPoints="1"/>
            </p:cNvSpPr>
            <p:nvPr/>
          </p:nvSpPr>
          <p:spPr bwMode="auto">
            <a:xfrm>
              <a:off x="1688" y="406"/>
              <a:ext cx="412" cy="340"/>
            </a:xfrm>
            <a:custGeom>
              <a:avLst/>
              <a:gdLst>
                <a:gd name="T0" fmla="*/ 395 w 285"/>
                <a:gd name="T1" fmla="*/ 197 h 235"/>
                <a:gd name="T2" fmla="*/ 379 w 285"/>
                <a:gd name="T3" fmla="*/ 163 h 235"/>
                <a:gd name="T4" fmla="*/ 387 w 285"/>
                <a:gd name="T5" fmla="*/ 142 h 235"/>
                <a:gd name="T6" fmla="*/ 364 w 285"/>
                <a:gd name="T7" fmla="*/ 117 h 235"/>
                <a:gd name="T8" fmla="*/ 331 w 285"/>
                <a:gd name="T9" fmla="*/ 129 h 235"/>
                <a:gd name="T10" fmla="*/ 298 w 285"/>
                <a:gd name="T11" fmla="*/ 129 h 235"/>
                <a:gd name="T12" fmla="*/ 273 w 285"/>
                <a:gd name="T13" fmla="*/ 103 h 235"/>
                <a:gd name="T14" fmla="*/ 257 w 285"/>
                <a:gd name="T15" fmla="*/ 148 h 235"/>
                <a:gd name="T16" fmla="*/ 256 w 285"/>
                <a:gd name="T17" fmla="*/ 109 h 235"/>
                <a:gd name="T18" fmla="*/ 246 w 285"/>
                <a:gd name="T19" fmla="*/ 91 h 235"/>
                <a:gd name="T20" fmla="*/ 208 w 285"/>
                <a:gd name="T21" fmla="*/ 117 h 235"/>
                <a:gd name="T22" fmla="*/ 204 w 285"/>
                <a:gd name="T23" fmla="*/ 75 h 235"/>
                <a:gd name="T24" fmla="*/ 192 w 285"/>
                <a:gd name="T25" fmla="*/ 78 h 235"/>
                <a:gd name="T26" fmla="*/ 166 w 285"/>
                <a:gd name="T27" fmla="*/ 117 h 235"/>
                <a:gd name="T28" fmla="*/ 159 w 285"/>
                <a:gd name="T29" fmla="*/ 109 h 235"/>
                <a:gd name="T30" fmla="*/ 137 w 285"/>
                <a:gd name="T31" fmla="*/ 117 h 235"/>
                <a:gd name="T32" fmla="*/ 130 w 285"/>
                <a:gd name="T33" fmla="*/ 109 h 235"/>
                <a:gd name="T34" fmla="*/ 133 w 285"/>
                <a:gd name="T35" fmla="*/ 78 h 235"/>
                <a:gd name="T36" fmla="*/ 158 w 285"/>
                <a:gd name="T37" fmla="*/ 64 h 235"/>
                <a:gd name="T38" fmla="*/ 150 w 285"/>
                <a:gd name="T39" fmla="*/ 33 h 235"/>
                <a:gd name="T40" fmla="*/ 140 w 285"/>
                <a:gd name="T41" fmla="*/ 14 h 235"/>
                <a:gd name="T42" fmla="*/ 117 w 285"/>
                <a:gd name="T43" fmla="*/ 7 h 235"/>
                <a:gd name="T44" fmla="*/ 127 w 285"/>
                <a:gd name="T45" fmla="*/ 19 h 235"/>
                <a:gd name="T46" fmla="*/ 126 w 285"/>
                <a:gd name="T47" fmla="*/ 42 h 235"/>
                <a:gd name="T48" fmla="*/ 114 w 285"/>
                <a:gd name="T49" fmla="*/ 46 h 235"/>
                <a:gd name="T50" fmla="*/ 106 w 285"/>
                <a:gd name="T51" fmla="*/ 39 h 235"/>
                <a:gd name="T52" fmla="*/ 103 w 285"/>
                <a:gd name="T53" fmla="*/ 19 h 235"/>
                <a:gd name="T54" fmla="*/ 77 w 285"/>
                <a:gd name="T55" fmla="*/ 32 h 235"/>
                <a:gd name="T56" fmla="*/ 82 w 285"/>
                <a:gd name="T57" fmla="*/ 55 h 235"/>
                <a:gd name="T58" fmla="*/ 55 w 285"/>
                <a:gd name="T59" fmla="*/ 33 h 235"/>
                <a:gd name="T60" fmla="*/ 43 w 285"/>
                <a:gd name="T61" fmla="*/ 52 h 235"/>
                <a:gd name="T62" fmla="*/ 43 w 285"/>
                <a:gd name="T63" fmla="*/ 71 h 235"/>
                <a:gd name="T64" fmla="*/ 87 w 285"/>
                <a:gd name="T65" fmla="*/ 72 h 235"/>
                <a:gd name="T66" fmla="*/ 104 w 285"/>
                <a:gd name="T67" fmla="*/ 93 h 235"/>
                <a:gd name="T68" fmla="*/ 104 w 285"/>
                <a:gd name="T69" fmla="*/ 109 h 235"/>
                <a:gd name="T70" fmla="*/ 100 w 285"/>
                <a:gd name="T71" fmla="*/ 126 h 235"/>
                <a:gd name="T72" fmla="*/ 65 w 285"/>
                <a:gd name="T73" fmla="*/ 126 h 235"/>
                <a:gd name="T74" fmla="*/ 45 w 285"/>
                <a:gd name="T75" fmla="*/ 120 h 235"/>
                <a:gd name="T76" fmla="*/ 6 w 285"/>
                <a:gd name="T77" fmla="*/ 122 h 235"/>
                <a:gd name="T78" fmla="*/ 49 w 285"/>
                <a:gd name="T79" fmla="*/ 140 h 235"/>
                <a:gd name="T80" fmla="*/ 52 w 285"/>
                <a:gd name="T81" fmla="*/ 169 h 235"/>
                <a:gd name="T82" fmla="*/ 69 w 285"/>
                <a:gd name="T83" fmla="*/ 175 h 235"/>
                <a:gd name="T84" fmla="*/ 52 w 285"/>
                <a:gd name="T85" fmla="*/ 191 h 235"/>
                <a:gd name="T86" fmla="*/ 52 w 285"/>
                <a:gd name="T87" fmla="*/ 204 h 235"/>
                <a:gd name="T88" fmla="*/ 20 w 285"/>
                <a:gd name="T89" fmla="*/ 216 h 235"/>
                <a:gd name="T90" fmla="*/ 0 w 285"/>
                <a:gd name="T91" fmla="*/ 223 h 235"/>
                <a:gd name="T92" fmla="*/ 40 w 285"/>
                <a:gd name="T93" fmla="*/ 243 h 235"/>
                <a:gd name="T94" fmla="*/ 65 w 285"/>
                <a:gd name="T95" fmla="*/ 256 h 235"/>
                <a:gd name="T96" fmla="*/ 80 w 285"/>
                <a:gd name="T97" fmla="*/ 281 h 235"/>
                <a:gd name="T98" fmla="*/ 114 w 285"/>
                <a:gd name="T99" fmla="*/ 324 h 235"/>
                <a:gd name="T100" fmla="*/ 178 w 285"/>
                <a:gd name="T101" fmla="*/ 320 h 235"/>
                <a:gd name="T102" fmla="*/ 224 w 285"/>
                <a:gd name="T103" fmla="*/ 328 h 235"/>
                <a:gd name="T104" fmla="*/ 282 w 285"/>
                <a:gd name="T105" fmla="*/ 314 h 235"/>
                <a:gd name="T106" fmla="*/ 306 w 285"/>
                <a:gd name="T107" fmla="*/ 315 h 235"/>
                <a:gd name="T108" fmla="*/ 347 w 285"/>
                <a:gd name="T109" fmla="*/ 299 h 235"/>
                <a:gd name="T110" fmla="*/ 351 w 285"/>
                <a:gd name="T111" fmla="*/ 281 h 235"/>
                <a:gd name="T112" fmla="*/ 373 w 285"/>
                <a:gd name="T113" fmla="*/ 275 h 235"/>
                <a:gd name="T114" fmla="*/ 380 w 285"/>
                <a:gd name="T115" fmla="*/ 265 h 235"/>
                <a:gd name="T116" fmla="*/ 393 w 285"/>
                <a:gd name="T117" fmla="*/ 265 h 235"/>
                <a:gd name="T118" fmla="*/ 402 w 285"/>
                <a:gd name="T119" fmla="*/ 250 h 235"/>
                <a:gd name="T120" fmla="*/ 411 w 285"/>
                <a:gd name="T121" fmla="*/ 224 h 235"/>
                <a:gd name="T122" fmla="*/ 72 w 285"/>
                <a:gd name="T123" fmla="*/ 297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38" descr="© INSCALE GmbH, 18.06.2010"/>
            <p:cNvSpPr>
              <a:spLocks noEditPoints="1"/>
            </p:cNvSpPr>
            <p:nvPr/>
          </p:nvSpPr>
          <p:spPr bwMode="auto">
            <a:xfrm>
              <a:off x="2227" y="995"/>
              <a:ext cx="75" cy="89"/>
            </a:xfrm>
            <a:custGeom>
              <a:avLst/>
              <a:gdLst>
                <a:gd name="T0" fmla="*/ 10 w 51"/>
                <a:gd name="T1" fmla="*/ 19 h 62"/>
                <a:gd name="T2" fmla="*/ 0 w 51"/>
                <a:gd name="T3" fmla="*/ 16 h 62"/>
                <a:gd name="T4" fmla="*/ 47 w 51"/>
                <a:gd name="T5" fmla="*/ 43 h 62"/>
                <a:gd name="T6" fmla="*/ 43 w 51"/>
                <a:gd name="T7" fmla="*/ 43 h 62"/>
                <a:gd name="T8" fmla="*/ 31 w 51"/>
                <a:gd name="T9" fmla="*/ 32 h 62"/>
                <a:gd name="T10" fmla="*/ 31 w 51"/>
                <a:gd name="T11" fmla="*/ 37 h 62"/>
                <a:gd name="T12" fmla="*/ 28 w 51"/>
                <a:gd name="T13" fmla="*/ 57 h 62"/>
                <a:gd name="T14" fmla="*/ 31 w 51"/>
                <a:gd name="T15" fmla="*/ 53 h 62"/>
                <a:gd name="T16" fmla="*/ 29 w 51"/>
                <a:gd name="T17" fmla="*/ 43 h 62"/>
                <a:gd name="T18" fmla="*/ 34 w 51"/>
                <a:gd name="T19" fmla="*/ 49 h 62"/>
                <a:gd name="T20" fmla="*/ 41 w 51"/>
                <a:gd name="T21" fmla="*/ 52 h 62"/>
                <a:gd name="T22" fmla="*/ 29 w 51"/>
                <a:gd name="T23" fmla="*/ 43 h 62"/>
                <a:gd name="T24" fmla="*/ 28 w 51"/>
                <a:gd name="T25" fmla="*/ 23 h 62"/>
                <a:gd name="T26" fmla="*/ 21 w 51"/>
                <a:gd name="T27" fmla="*/ 19 h 62"/>
                <a:gd name="T28" fmla="*/ 15 w 51"/>
                <a:gd name="T29" fmla="*/ 16 h 62"/>
                <a:gd name="T30" fmla="*/ 16 w 51"/>
                <a:gd name="T31" fmla="*/ 24 h 62"/>
                <a:gd name="T32" fmla="*/ 40 w 51"/>
                <a:gd name="T33" fmla="*/ 30 h 62"/>
                <a:gd name="T34" fmla="*/ 34 w 51"/>
                <a:gd name="T35" fmla="*/ 16 h 62"/>
                <a:gd name="T36" fmla="*/ 28 w 51"/>
                <a:gd name="T37" fmla="*/ 9 h 62"/>
                <a:gd name="T38" fmla="*/ 32 w 51"/>
                <a:gd name="T39" fmla="*/ 23 h 62"/>
                <a:gd name="T40" fmla="*/ 40 w 51"/>
                <a:gd name="T41" fmla="*/ 43 h 62"/>
                <a:gd name="T42" fmla="*/ 40 w 51"/>
                <a:gd name="T43" fmla="*/ 30 h 62"/>
                <a:gd name="T44" fmla="*/ 41 w 51"/>
                <a:gd name="T45" fmla="*/ 22 h 62"/>
                <a:gd name="T46" fmla="*/ 44 w 51"/>
                <a:gd name="T47" fmla="*/ 23 h 62"/>
                <a:gd name="T48" fmla="*/ 50 w 51"/>
                <a:gd name="T49" fmla="*/ 20 h 62"/>
                <a:gd name="T50" fmla="*/ 47 w 51"/>
                <a:gd name="T51" fmla="*/ 13 h 62"/>
                <a:gd name="T52" fmla="*/ 41 w 51"/>
                <a:gd name="T53" fmla="*/ 9 h 62"/>
                <a:gd name="T54" fmla="*/ 43 w 51"/>
                <a:gd name="T55" fmla="*/ 3 h 62"/>
                <a:gd name="T56" fmla="*/ 35 w 51"/>
                <a:gd name="T57" fmla="*/ 14 h 62"/>
                <a:gd name="T58" fmla="*/ 46 w 51"/>
                <a:gd name="T59" fmla="*/ 20 h 62"/>
                <a:gd name="T60" fmla="*/ 44 w 51"/>
                <a:gd name="T61" fmla="*/ 29 h 62"/>
                <a:gd name="T62" fmla="*/ 51 w 51"/>
                <a:gd name="T63" fmla="*/ 26 h 62"/>
                <a:gd name="T64" fmla="*/ 46 w 51"/>
                <a:gd name="T65" fmla="*/ 20 h 62"/>
                <a:gd name="T66" fmla="*/ 56 w 51"/>
                <a:gd name="T67" fmla="*/ 14 h 62"/>
                <a:gd name="T68" fmla="*/ 54 w 51"/>
                <a:gd name="T69" fmla="*/ 20 h 62"/>
                <a:gd name="T70" fmla="*/ 62 w 51"/>
                <a:gd name="T71" fmla="*/ 19 h 62"/>
                <a:gd name="T72" fmla="*/ 56 w 51"/>
                <a:gd name="T73" fmla="*/ 7 h 62"/>
                <a:gd name="T74" fmla="*/ 65 w 51"/>
                <a:gd name="T75" fmla="*/ 13 h 62"/>
                <a:gd name="T76" fmla="*/ 62 w 51"/>
                <a:gd name="T77" fmla="*/ 1 h 62"/>
                <a:gd name="T78" fmla="*/ 56 w 51"/>
                <a:gd name="T79" fmla="*/ 1 h 62"/>
                <a:gd name="T80" fmla="*/ 53 w 51"/>
                <a:gd name="T81" fmla="*/ 11 h 62"/>
                <a:gd name="T82" fmla="*/ 56 w 51"/>
                <a:gd name="T83" fmla="*/ 1 h 62"/>
                <a:gd name="T84" fmla="*/ 47 w 51"/>
                <a:gd name="T85" fmla="*/ 3 h 62"/>
                <a:gd name="T86" fmla="*/ 50 w 51"/>
                <a:gd name="T87" fmla="*/ 3 h 62"/>
                <a:gd name="T88" fmla="*/ 66 w 51"/>
                <a:gd name="T89" fmla="*/ 20 h 62"/>
                <a:gd name="T90" fmla="*/ 69 w 51"/>
                <a:gd name="T91" fmla="*/ 16 h 62"/>
                <a:gd name="T92" fmla="*/ 71 w 51"/>
                <a:gd name="T93" fmla="*/ 13 h 62"/>
                <a:gd name="T94" fmla="*/ 71 w 51"/>
                <a:gd name="T95" fmla="*/ 7 h 62"/>
                <a:gd name="T96" fmla="*/ 71 w 51"/>
                <a:gd name="T97" fmla="*/ 7 h 62"/>
                <a:gd name="T98" fmla="*/ 24 w 51"/>
                <a:gd name="T99" fmla="*/ 70 h 62"/>
                <a:gd name="T100" fmla="*/ 21 w 51"/>
                <a:gd name="T101" fmla="*/ 65 h 62"/>
                <a:gd name="T102" fmla="*/ 19 w 51"/>
                <a:gd name="T103" fmla="*/ 79 h 62"/>
                <a:gd name="T104" fmla="*/ 26 w 51"/>
                <a:gd name="T105" fmla="*/ 89 h 62"/>
                <a:gd name="T106" fmla="*/ 25 w 51"/>
                <a:gd name="T107" fmla="*/ 82 h 62"/>
                <a:gd name="T108" fmla="*/ 28 w 51"/>
                <a:gd name="T109" fmla="*/ 76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52" descr="© INSCALE GmbH, 18.06.2010"/>
            <p:cNvSpPr>
              <a:spLocks/>
            </p:cNvSpPr>
            <p:nvPr/>
          </p:nvSpPr>
          <p:spPr bwMode="auto">
            <a:xfrm>
              <a:off x="3221" y="1786"/>
              <a:ext cx="624" cy="515"/>
            </a:xfrm>
            <a:custGeom>
              <a:avLst/>
              <a:gdLst>
                <a:gd name="T0" fmla="*/ 623 w 431"/>
                <a:gd name="T1" fmla="*/ 325 h 356"/>
                <a:gd name="T2" fmla="*/ 582 w 431"/>
                <a:gd name="T3" fmla="*/ 284 h 356"/>
                <a:gd name="T4" fmla="*/ 576 w 431"/>
                <a:gd name="T5" fmla="*/ 243 h 356"/>
                <a:gd name="T6" fmla="*/ 565 w 431"/>
                <a:gd name="T7" fmla="*/ 211 h 356"/>
                <a:gd name="T8" fmla="*/ 576 w 431"/>
                <a:gd name="T9" fmla="*/ 162 h 356"/>
                <a:gd name="T10" fmla="*/ 569 w 431"/>
                <a:gd name="T11" fmla="*/ 122 h 356"/>
                <a:gd name="T12" fmla="*/ 544 w 431"/>
                <a:gd name="T13" fmla="*/ 64 h 356"/>
                <a:gd name="T14" fmla="*/ 527 w 431"/>
                <a:gd name="T15" fmla="*/ 25 h 356"/>
                <a:gd name="T16" fmla="*/ 488 w 431"/>
                <a:gd name="T17" fmla="*/ 13 h 356"/>
                <a:gd name="T18" fmla="*/ 324 w 431"/>
                <a:gd name="T19" fmla="*/ 26 h 356"/>
                <a:gd name="T20" fmla="*/ 313 w 431"/>
                <a:gd name="T21" fmla="*/ 38 h 356"/>
                <a:gd name="T22" fmla="*/ 295 w 431"/>
                <a:gd name="T23" fmla="*/ 48 h 356"/>
                <a:gd name="T24" fmla="*/ 307 w 431"/>
                <a:gd name="T25" fmla="*/ 33 h 356"/>
                <a:gd name="T26" fmla="*/ 305 w 431"/>
                <a:gd name="T27" fmla="*/ 32 h 356"/>
                <a:gd name="T28" fmla="*/ 250 w 431"/>
                <a:gd name="T29" fmla="*/ 12 h 356"/>
                <a:gd name="T30" fmla="*/ 253 w 431"/>
                <a:gd name="T31" fmla="*/ 7 h 356"/>
                <a:gd name="T32" fmla="*/ 178 w 431"/>
                <a:gd name="T33" fmla="*/ 13 h 356"/>
                <a:gd name="T34" fmla="*/ 127 w 431"/>
                <a:gd name="T35" fmla="*/ 43 h 356"/>
                <a:gd name="T36" fmla="*/ 55 w 431"/>
                <a:gd name="T37" fmla="*/ 67 h 356"/>
                <a:gd name="T38" fmla="*/ 9 w 431"/>
                <a:gd name="T39" fmla="*/ 87 h 356"/>
                <a:gd name="T40" fmla="*/ 23 w 431"/>
                <a:gd name="T41" fmla="*/ 91 h 356"/>
                <a:gd name="T42" fmla="*/ 35 w 431"/>
                <a:gd name="T43" fmla="*/ 84 h 356"/>
                <a:gd name="T44" fmla="*/ 28 w 431"/>
                <a:gd name="T45" fmla="*/ 116 h 356"/>
                <a:gd name="T46" fmla="*/ 32 w 431"/>
                <a:gd name="T47" fmla="*/ 127 h 356"/>
                <a:gd name="T48" fmla="*/ 9 w 431"/>
                <a:gd name="T49" fmla="*/ 120 h 356"/>
                <a:gd name="T50" fmla="*/ 3 w 431"/>
                <a:gd name="T51" fmla="*/ 179 h 356"/>
                <a:gd name="T52" fmla="*/ 28 w 431"/>
                <a:gd name="T53" fmla="*/ 236 h 356"/>
                <a:gd name="T54" fmla="*/ 35 w 431"/>
                <a:gd name="T55" fmla="*/ 282 h 356"/>
                <a:gd name="T56" fmla="*/ 56 w 431"/>
                <a:gd name="T57" fmla="*/ 327 h 356"/>
                <a:gd name="T58" fmla="*/ 52 w 431"/>
                <a:gd name="T59" fmla="*/ 378 h 356"/>
                <a:gd name="T60" fmla="*/ 64 w 431"/>
                <a:gd name="T61" fmla="*/ 373 h 356"/>
                <a:gd name="T62" fmla="*/ 84 w 431"/>
                <a:gd name="T63" fmla="*/ 382 h 356"/>
                <a:gd name="T64" fmla="*/ 127 w 431"/>
                <a:gd name="T65" fmla="*/ 398 h 356"/>
                <a:gd name="T66" fmla="*/ 158 w 431"/>
                <a:gd name="T67" fmla="*/ 405 h 356"/>
                <a:gd name="T68" fmla="*/ 165 w 431"/>
                <a:gd name="T69" fmla="*/ 446 h 356"/>
                <a:gd name="T70" fmla="*/ 194 w 431"/>
                <a:gd name="T71" fmla="*/ 437 h 356"/>
                <a:gd name="T72" fmla="*/ 184 w 431"/>
                <a:gd name="T73" fmla="*/ 415 h 356"/>
                <a:gd name="T74" fmla="*/ 235 w 431"/>
                <a:gd name="T75" fmla="*/ 424 h 356"/>
                <a:gd name="T76" fmla="*/ 240 w 431"/>
                <a:gd name="T77" fmla="*/ 446 h 356"/>
                <a:gd name="T78" fmla="*/ 255 w 431"/>
                <a:gd name="T79" fmla="*/ 447 h 356"/>
                <a:gd name="T80" fmla="*/ 297 w 431"/>
                <a:gd name="T81" fmla="*/ 476 h 356"/>
                <a:gd name="T82" fmla="*/ 320 w 431"/>
                <a:gd name="T83" fmla="*/ 492 h 356"/>
                <a:gd name="T84" fmla="*/ 339 w 431"/>
                <a:gd name="T85" fmla="*/ 490 h 356"/>
                <a:gd name="T86" fmla="*/ 359 w 431"/>
                <a:gd name="T87" fmla="*/ 493 h 356"/>
                <a:gd name="T88" fmla="*/ 372 w 431"/>
                <a:gd name="T89" fmla="*/ 495 h 356"/>
                <a:gd name="T90" fmla="*/ 384 w 431"/>
                <a:gd name="T91" fmla="*/ 511 h 356"/>
                <a:gd name="T92" fmla="*/ 417 w 431"/>
                <a:gd name="T93" fmla="*/ 490 h 356"/>
                <a:gd name="T94" fmla="*/ 455 w 431"/>
                <a:gd name="T95" fmla="*/ 488 h 356"/>
                <a:gd name="T96" fmla="*/ 497 w 431"/>
                <a:gd name="T97" fmla="*/ 485 h 356"/>
                <a:gd name="T98" fmla="*/ 552 w 431"/>
                <a:gd name="T99" fmla="*/ 503 h 356"/>
                <a:gd name="T100" fmla="*/ 559 w 431"/>
                <a:gd name="T101" fmla="*/ 493 h 356"/>
                <a:gd name="T102" fmla="*/ 568 w 431"/>
                <a:gd name="T103" fmla="*/ 435 h 356"/>
                <a:gd name="T104" fmla="*/ 620 w 431"/>
                <a:gd name="T105" fmla="*/ 36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00888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53" descr="© INSCALE GmbH, 18.06.2010"/>
            <p:cNvSpPr>
              <a:spLocks/>
            </p:cNvSpPr>
            <p:nvPr/>
          </p:nvSpPr>
          <p:spPr bwMode="auto">
            <a:xfrm>
              <a:off x="3589" y="1588"/>
              <a:ext cx="321" cy="243"/>
            </a:xfrm>
            <a:custGeom>
              <a:avLst/>
              <a:gdLst>
                <a:gd name="T0" fmla="*/ 126 w 222"/>
                <a:gd name="T1" fmla="*/ 205 h 168"/>
                <a:gd name="T2" fmla="*/ 159 w 222"/>
                <a:gd name="T3" fmla="*/ 223 h 168"/>
                <a:gd name="T4" fmla="*/ 165 w 222"/>
                <a:gd name="T5" fmla="*/ 243 h 168"/>
                <a:gd name="T6" fmla="*/ 184 w 222"/>
                <a:gd name="T7" fmla="*/ 236 h 168"/>
                <a:gd name="T8" fmla="*/ 204 w 222"/>
                <a:gd name="T9" fmla="*/ 236 h 168"/>
                <a:gd name="T10" fmla="*/ 224 w 222"/>
                <a:gd name="T11" fmla="*/ 229 h 168"/>
                <a:gd name="T12" fmla="*/ 233 w 222"/>
                <a:gd name="T13" fmla="*/ 211 h 168"/>
                <a:gd name="T14" fmla="*/ 253 w 222"/>
                <a:gd name="T15" fmla="*/ 197 h 168"/>
                <a:gd name="T16" fmla="*/ 273 w 222"/>
                <a:gd name="T17" fmla="*/ 205 h 168"/>
                <a:gd name="T18" fmla="*/ 272 w 222"/>
                <a:gd name="T19" fmla="*/ 187 h 168"/>
                <a:gd name="T20" fmla="*/ 272 w 222"/>
                <a:gd name="T21" fmla="*/ 139 h 168"/>
                <a:gd name="T22" fmla="*/ 294 w 222"/>
                <a:gd name="T23" fmla="*/ 107 h 168"/>
                <a:gd name="T24" fmla="*/ 315 w 222"/>
                <a:gd name="T25" fmla="*/ 94 h 168"/>
                <a:gd name="T26" fmla="*/ 299 w 222"/>
                <a:gd name="T27" fmla="*/ 84 h 168"/>
                <a:gd name="T28" fmla="*/ 304 w 222"/>
                <a:gd name="T29" fmla="*/ 61 h 168"/>
                <a:gd name="T30" fmla="*/ 285 w 222"/>
                <a:gd name="T31" fmla="*/ 48 h 168"/>
                <a:gd name="T32" fmla="*/ 276 w 222"/>
                <a:gd name="T33" fmla="*/ 42 h 168"/>
                <a:gd name="T34" fmla="*/ 244 w 222"/>
                <a:gd name="T35" fmla="*/ 22 h 168"/>
                <a:gd name="T36" fmla="*/ 214 w 222"/>
                <a:gd name="T37" fmla="*/ 20 h 168"/>
                <a:gd name="T38" fmla="*/ 198 w 222"/>
                <a:gd name="T39" fmla="*/ 0 h 168"/>
                <a:gd name="T40" fmla="*/ 184 w 222"/>
                <a:gd name="T41" fmla="*/ 17 h 168"/>
                <a:gd name="T42" fmla="*/ 174 w 222"/>
                <a:gd name="T43" fmla="*/ 17 h 168"/>
                <a:gd name="T44" fmla="*/ 155 w 222"/>
                <a:gd name="T45" fmla="*/ 14 h 168"/>
                <a:gd name="T46" fmla="*/ 130 w 222"/>
                <a:gd name="T47" fmla="*/ 22 h 168"/>
                <a:gd name="T48" fmla="*/ 111 w 222"/>
                <a:gd name="T49" fmla="*/ 19 h 168"/>
                <a:gd name="T50" fmla="*/ 103 w 222"/>
                <a:gd name="T51" fmla="*/ 26 h 168"/>
                <a:gd name="T52" fmla="*/ 95 w 222"/>
                <a:gd name="T53" fmla="*/ 19 h 168"/>
                <a:gd name="T54" fmla="*/ 78 w 222"/>
                <a:gd name="T55" fmla="*/ 22 h 168"/>
                <a:gd name="T56" fmla="*/ 45 w 222"/>
                <a:gd name="T57" fmla="*/ 30 h 168"/>
                <a:gd name="T58" fmla="*/ 33 w 222"/>
                <a:gd name="T59" fmla="*/ 35 h 168"/>
                <a:gd name="T60" fmla="*/ 10 w 222"/>
                <a:gd name="T61" fmla="*/ 58 h 168"/>
                <a:gd name="T62" fmla="*/ 6 w 222"/>
                <a:gd name="T63" fmla="*/ 58 h 168"/>
                <a:gd name="T64" fmla="*/ 7 w 222"/>
                <a:gd name="T65" fmla="*/ 90 h 168"/>
                <a:gd name="T66" fmla="*/ 9 w 222"/>
                <a:gd name="T67" fmla="*/ 104 h 168"/>
                <a:gd name="T68" fmla="*/ 7 w 222"/>
                <a:gd name="T69" fmla="*/ 136 h 168"/>
                <a:gd name="T70" fmla="*/ 13 w 222"/>
                <a:gd name="T71" fmla="*/ 124 h 168"/>
                <a:gd name="T72" fmla="*/ 13 w 222"/>
                <a:gd name="T73" fmla="*/ 103 h 168"/>
                <a:gd name="T74" fmla="*/ 20 w 222"/>
                <a:gd name="T75" fmla="*/ 126 h 168"/>
                <a:gd name="T76" fmla="*/ 23 w 222"/>
                <a:gd name="T77" fmla="*/ 133 h 168"/>
                <a:gd name="T78" fmla="*/ 35 w 222"/>
                <a:gd name="T79" fmla="*/ 145 h 168"/>
                <a:gd name="T80" fmla="*/ 54 w 222"/>
                <a:gd name="T81" fmla="*/ 148 h 168"/>
                <a:gd name="T82" fmla="*/ 69 w 222"/>
                <a:gd name="T83" fmla="*/ 155 h 168"/>
                <a:gd name="T84" fmla="*/ 100 w 222"/>
                <a:gd name="T85" fmla="*/ 149 h 168"/>
                <a:gd name="T86" fmla="*/ 111 w 222"/>
                <a:gd name="T87" fmla="*/ 174 h 168"/>
                <a:gd name="T88" fmla="*/ 117 w 222"/>
                <a:gd name="T89" fmla="*/ 211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54" descr="© INSCALE GmbH, 18.06.2010"/>
            <p:cNvSpPr>
              <a:spLocks noEditPoints="1"/>
            </p:cNvSpPr>
            <p:nvPr/>
          </p:nvSpPr>
          <p:spPr bwMode="auto">
            <a:xfrm>
              <a:off x="1630" y="2694"/>
              <a:ext cx="913" cy="753"/>
            </a:xfrm>
            <a:custGeom>
              <a:avLst/>
              <a:gdLst>
                <a:gd name="T0" fmla="*/ 697 w 631"/>
                <a:gd name="T1" fmla="*/ 591 h 522"/>
                <a:gd name="T2" fmla="*/ 683 w 631"/>
                <a:gd name="T3" fmla="*/ 550 h 522"/>
                <a:gd name="T4" fmla="*/ 686 w 631"/>
                <a:gd name="T5" fmla="*/ 570 h 522"/>
                <a:gd name="T6" fmla="*/ 700 w 631"/>
                <a:gd name="T7" fmla="*/ 547 h 522"/>
                <a:gd name="T8" fmla="*/ 833 w 631"/>
                <a:gd name="T9" fmla="*/ 480 h 522"/>
                <a:gd name="T10" fmla="*/ 767 w 631"/>
                <a:gd name="T11" fmla="*/ 519 h 522"/>
                <a:gd name="T12" fmla="*/ 810 w 631"/>
                <a:gd name="T13" fmla="*/ 537 h 522"/>
                <a:gd name="T14" fmla="*/ 845 w 631"/>
                <a:gd name="T15" fmla="*/ 516 h 522"/>
                <a:gd name="T16" fmla="*/ 832 w 631"/>
                <a:gd name="T17" fmla="*/ 502 h 522"/>
                <a:gd name="T18" fmla="*/ 732 w 631"/>
                <a:gd name="T19" fmla="*/ 235 h 522"/>
                <a:gd name="T20" fmla="*/ 715 w 631"/>
                <a:gd name="T21" fmla="*/ 212 h 522"/>
                <a:gd name="T22" fmla="*/ 660 w 631"/>
                <a:gd name="T23" fmla="*/ 199 h 522"/>
                <a:gd name="T24" fmla="*/ 603 w 631"/>
                <a:gd name="T25" fmla="*/ 185 h 522"/>
                <a:gd name="T26" fmla="*/ 587 w 631"/>
                <a:gd name="T27" fmla="*/ 166 h 522"/>
                <a:gd name="T28" fmla="*/ 534 w 631"/>
                <a:gd name="T29" fmla="*/ 150 h 522"/>
                <a:gd name="T30" fmla="*/ 527 w 631"/>
                <a:gd name="T31" fmla="*/ 124 h 522"/>
                <a:gd name="T32" fmla="*/ 430 w 631"/>
                <a:gd name="T33" fmla="*/ 108 h 522"/>
                <a:gd name="T34" fmla="*/ 379 w 631"/>
                <a:gd name="T35" fmla="*/ 89 h 522"/>
                <a:gd name="T36" fmla="*/ 258 w 631"/>
                <a:gd name="T37" fmla="*/ 53 h 522"/>
                <a:gd name="T38" fmla="*/ 166 w 631"/>
                <a:gd name="T39" fmla="*/ 30 h 522"/>
                <a:gd name="T40" fmla="*/ 129 w 631"/>
                <a:gd name="T41" fmla="*/ 14 h 522"/>
                <a:gd name="T42" fmla="*/ 100 w 631"/>
                <a:gd name="T43" fmla="*/ 1 h 522"/>
                <a:gd name="T44" fmla="*/ 90 w 631"/>
                <a:gd name="T45" fmla="*/ 25 h 522"/>
                <a:gd name="T46" fmla="*/ 23 w 631"/>
                <a:gd name="T47" fmla="*/ 27 h 522"/>
                <a:gd name="T48" fmla="*/ 7 w 631"/>
                <a:gd name="T49" fmla="*/ 53 h 522"/>
                <a:gd name="T50" fmla="*/ 4 w 631"/>
                <a:gd name="T51" fmla="*/ 84 h 522"/>
                <a:gd name="T52" fmla="*/ 20 w 631"/>
                <a:gd name="T53" fmla="*/ 100 h 522"/>
                <a:gd name="T54" fmla="*/ 10 w 631"/>
                <a:gd name="T55" fmla="*/ 113 h 522"/>
                <a:gd name="T56" fmla="*/ 16 w 631"/>
                <a:gd name="T57" fmla="*/ 126 h 522"/>
                <a:gd name="T58" fmla="*/ 23 w 631"/>
                <a:gd name="T59" fmla="*/ 141 h 522"/>
                <a:gd name="T60" fmla="*/ 59 w 631"/>
                <a:gd name="T61" fmla="*/ 154 h 522"/>
                <a:gd name="T62" fmla="*/ 91 w 631"/>
                <a:gd name="T63" fmla="*/ 182 h 522"/>
                <a:gd name="T64" fmla="*/ 145 w 631"/>
                <a:gd name="T65" fmla="*/ 185 h 522"/>
                <a:gd name="T66" fmla="*/ 162 w 631"/>
                <a:gd name="T67" fmla="*/ 216 h 522"/>
                <a:gd name="T68" fmla="*/ 130 w 631"/>
                <a:gd name="T69" fmla="*/ 267 h 522"/>
                <a:gd name="T70" fmla="*/ 107 w 631"/>
                <a:gd name="T71" fmla="*/ 339 h 522"/>
                <a:gd name="T72" fmla="*/ 85 w 631"/>
                <a:gd name="T73" fmla="*/ 389 h 522"/>
                <a:gd name="T74" fmla="*/ 67 w 631"/>
                <a:gd name="T75" fmla="*/ 441 h 522"/>
                <a:gd name="T76" fmla="*/ 49 w 631"/>
                <a:gd name="T77" fmla="*/ 525 h 522"/>
                <a:gd name="T78" fmla="*/ 30 w 631"/>
                <a:gd name="T79" fmla="*/ 554 h 522"/>
                <a:gd name="T80" fmla="*/ 33 w 631"/>
                <a:gd name="T81" fmla="*/ 617 h 522"/>
                <a:gd name="T82" fmla="*/ 46 w 631"/>
                <a:gd name="T83" fmla="*/ 625 h 522"/>
                <a:gd name="T84" fmla="*/ 72 w 631"/>
                <a:gd name="T85" fmla="*/ 672 h 522"/>
                <a:gd name="T86" fmla="*/ 87 w 631"/>
                <a:gd name="T87" fmla="*/ 697 h 522"/>
                <a:gd name="T88" fmla="*/ 104 w 631"/>
                <a:gd name="T89" fmla="*/ 731 h 522"/>
                <a:gd name="T90" fmla="*/ 137 w 631"/>
                <a:gd name="T91" fmla="*/ 750 h 522"/>
                <a:gd name="T92" fmla="*/ 204 w 631"/>
                <a:gd name="T93" fmla="*/ 718 h 522"/>
                <a:gd name="T94" fmla="*/ 314 w 631"/>
                <a:gd name="T95" fmla="*/ 718 h 522"/>
                <a:gd name="T96" fmla="*/ 411 w 631"/>
                <a:gd name="T97" fmla="*/ 721 h 522"/>
                <a:gd name="T98" fmla="*/ 469 w 631"/>
                <a:gd name="T99" fmla="*/ 666 h 522"/>
                <a:gd name="T100" fmla="*/ 519 w 631"/>
                <a:gd name="T101" fmla="*/ 656 h 522"/>
                <a:gd name="T102" fmla="*/ 531 w 631"/>
                <a:gd name="T103" fmla="*/ 617 h 522"/>
                <a:gd name="T104" fmla="*/ 585 w 631"/>
                <a:gd name="T105" fmla="*/ 581 h 522"/>
                <a:gd name="T106" fmla="*/ 600 w 631"/>
                <a:gd name="T107" fmla="*/ 457 h 522"/>
                <a:gd name="T108" fmla="*/ 655 w 631"/>
                <a:gd name="T109" fmla="*/ 400 h 522"/>
                <a:gd name="T110" fmla="*/ 661 w 631"/>
                <a:gd name="T111" fmla="*/ 400 h 522"/>
                <a:gd name="T112" fmla="*/ 700 w 631"/>
                <a:gd name="T113" fmla="*/ 358 h 522"/>
                <a:gd name="T114" fmla="*/ 852 w 631"/>
                <a:gd name="T115" fmla="*/ 287 h 522"/>
                <a:gd name="T116" fmla="*/ 854 w 631"/>
                <a:gd name="T117" fmla="*/ 251 h 522"/>
                <a:gd name="T118" fmla="*/ 797 w 631"/>
                <a:gd name="T119" fmla="*/ 247 h 522"/>
                <a:gd name="T120" fmla="*/ 751 w 631"/>
                <a:gd name="T121" fmla="*/ 232 h 522"/>
                <a:gd name="T122" fmla="*/ 893 w 631"/>
                <a:gd name="T123" fmla="*/ 490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55" descr="© INSCALE GmbH, 18.06.2010"/>
            <p:cNvSpPr>
              <a:spLocks noEditPoints="1"/>
            </p:cNvSpPr>
            <p:nvPr/>
          </p:nvSpPr>
          <p:spPr bwMode="auto">
            <a:xfrm>
              <a:off x="2742" y="2527"/>
              <a:ext cx="853" cy="980"/>
            </a:xfrm>
            <a:custGeom>
              <a:avLst/>
              <a:gdLst>
                <a:gd name="T0" fmla="*/ 251 w 589"/>
                <a:gd name="T1" fmla="*/ 408 h 678"/>
                <a:gd name="T2" fmla="*/ 217 w 589"/>
                <a:gd name="T3" fmla="*/ 389 h 678"/>
                <a:gd name="T4" fmla="*/ 182 w 589"/>
                <a:gd name="T5" fmla="*/ 567 h 678"/>
                <a:gd name="T6" fmla="*/ 91 w 589"/>
                <a:gd name="T7" fmla="*/ 588 h 678"/>
                <a:gd name="T8" fmla="*/ 101 w 589"/>
                <a:gd name="T9" fmla="*/ 665 h 678"/>
                <a:gd name="T10" fmla="*/ 106 w 589"/>
                <a:gd name="T11" fmla="*/ 750 h 678"/>
                <a:gd name="T12" fmla="*/ 151 w 589"/>
                <a:gd name="T13" fmla="*/ 759 h 678"/>
                <a:gd name="T14" fmla="*/ 203 w 589"/>
                <a:gd name="T15" fmla="*/ 662 h 678"/>
                <a:gd name="T16" fmla="*/ 101 w 589"/>
                <a:gd name="T17" fmla="*/ 569 h 678"/>
                <a:gd name="T18" fmla="*/ 392 w 589"/>
                <a:gd name="T19" fmla="*/ 866 h 678"/>
                <a:gd name="T20" fmla="*/ 381 w 589"/>
                <a:gd name="T21" fmla="*/ 860 h 678"/>
                <a:gd name="T22" fmla="*/ 795 w 589"/>
                <a:gd name="T23" fmla="*/ 581 h 678"/>
                <a:gd name="T24" fmla="*/ 708 w 589"/>
                <a:gd name="T25" fmla="*/ 546 h 678"/>
                <a:gd name="T26" fmla="*/ 626 w 589"/>
                <a:gd name="T27" fmla="*/ 481 h 678"/>
                <a:gd name="T28" fmla="*/ 526 w 589"/>
                <a:gd name="T29" fmla="*/ 434 h 678"/>
                <a:gd name="T30" fmla="*/ 474 w 589"/>
                <a:gd name="T31" fmla="*/ 332 h 678"/>
                <a:gd name="T32" fmla="*/ 403 w 589"/>
                <a:gd name="T33" fmla="*/ 204 h 678"/>
                <a:gd name="T34" fmla="*/ 414 w 589"/>
                <a:gd name="T35" fmla="*/ 153 h 678"/>
                <a:gd name="T36" fmla="*/ 476 w 589"/>
                <a:gd name="T37" fmla="*/ 132 h 678"/>
                <a:gd name="T38" fmla="*/ 462 w 589"/>
                <a:gd name="T39" fmla="*/ 85 h 678"/>
                <a:gd name="T40" fmla="*/ 420 w 589"/>
                <a:gd name="T41" fmla="*/ 49 h 678"/>
                <a:gd name="T42" fmla="*/ 379 w 589"/>
                <a:gd name="T43" fmla="*/ 3 h 678"/>
                <a:gd name="T44" fmla="*/ 298 w 589"/>
                <a:gd name="T45" fmla="*/ 38 h 678"/>
                <a:gd name="T46" fmla="*/ 249 w 589"/>
                <a:gd name="T47" fmla="*/ 55 h 678"/>
                <a:gd name="T48" fmla="*/ 236 w 589"/>
                <a:gd name="T49" fmla="*/ 87 h 678"/>
                <a:gd name="T50" fmla="*/ 185 w 589"/>
                <a:gd name="T51" fmla="*/ 59 h 678"/>
                <a:gd name="T52" fmla="*/ 167 w 589"/>
                <a:gd name="T53" fmla="*/ 114 h 678"/>
                <a:gd name="T54" fmla="*/ 135 w 589"/>
                <a:gd name="T55" fmla="*/ 87 h 678"/>
                <a:gd name="T56" fmla="*/ 104 w 589"/>
                <a:gd name="T57" fmla="*/ 78 h 678"/>
                <a:gd name="T58" fmla="*/ 48 w 589"/>
                <a:gd name="T59" fmla="*/ 108 h 678"/>
                <a:gd name="T60" fmla="*/ 14 w 589"/>
                <a:gd name="T61" fmla="*/ 182 h 678"/>
                <a:gd name="T62" fmla="*/ 20 w 589"/>
                <a:gd name="T63" fmla="*/ 257 h 678"/>
                <a:gd name="T64" fmla="*/ 110 w 589"/>
                <a:gd name="T65" fmla="*/ 282 h 678"/>
                <a:gd name="T66" fmla="*/ 243 w 589"/>
                <a:gd name="T67" fmla="*/ 305 h 678"/>
                <a:gd name="T68" fmla="*/ 291 w 589"/>
                <a:gd name="T69" fmla="*/ 413 h 678"/>
                <a:gd name="T70" fmla="*/ 356 w 589"/>
                <a:gd name="T71" fmla="*/ 481 h 678"/>
                <a:gd name="T72" fmla="*/ 439 w 589"/>
                <a:gd name="T73" fmla="*/ 542 h 678"/>
                <a:gd name="T74" fmla="*/ 520 w 589"/>
                <a:gd name="T75" fmla="*/ 593 h 678"/>
                <a:gd name="T76" fmla="*/ 543 w 589"/>
                <a:gd name="T77" fmla="*/ 611 h 678"/>
                <a:gd name="T78" fmla="*/ 585 w 589"/>
                <a:gd name="T79" fmla="*/ 632 h 678"/>
                <a:gd name="T80" fmla="*/ 650 w 589"/>
                <a:gd name="T81" fmla="*/ 671 h 678"/>
                <a:gd name="T82" fmla="*/ 662 w 589"/>
                <a:gd name="T83" fmla="*/ 786 h 678"/>
                <a:gd name="T84" fmla="*/ 688 w 589"/>
                <a:gd name="T85" fmla="*/ 850 h 678"/>
                <a:gd name="T86" fmla="*/ 756 w 589"/>
                <a:gd name="T87" fmla="*/ 724 h 678"/>
                <a:gd name="T88" fmla="*/ 713 w 589"/>
                <a:gd name="T89" fmla="*/ 659 h 678"/>
                <a:gd name="T90" fmla="*/ 757 w 589"/>
                <a:gd name="T91" fmla="*/ 614 h 678"/>
                <a:gd name="T92" fmla="*/ 853 w 589"/>
                <a:gd name="T93" fmla="*/ 630 h 678"/>
                <a:gd name="T94" fmla="*/ 406 w 589"/>
                <a:gd name="T95" fmla="*/ 299 h 678"/>
                <a:gd name="T96" fmla="*/ 610 w 589"/>
                <a:gd name="T97" fmla="*/ 838 h 678"/>
                <a:gd name="T98" fmla="*/ 556 w 589"/>
                <a:gd name="T99" fmla="*/ 851 h 678"/>
                <a:gd name="T100" fmla="*/ 474 w 589"/>
                <a:gd name="T101" fmla="*/ 837 h 678"/>
                <a:gd name="T102" fmla="*/ 426 w 589"/>
                <a:gd name="T103" fmla="*/ 843 h 678"/>
                <a:gd name="T104" fmla="*/ 427 w 589"/>
                <a:gd name="T105" fmla="*/ 899 h 678"/>
                <a:gd name="T106" fmla="*/ 556 w 589"/>
                <a:gd name="T107" fmla="*/ 948 h 678"/>
                <a:gd name="T108" fmla="*/ 618 w 589"/>
                <a:gd name="T109" fmla="*/ 957 h 678"/>
                <a:gd name="T110" fmla="*/ 618 w 589"/>
                <a:gd name="T111" fmla="*/ 916 h 678"/>
                <a:gd name="T112" fmla="*/ 646 w 589"/>
                <a:gd name="T113" fmla="*/ 821 h 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56" descr="© INSCALE GmbH, 18.06.2010"/>
            <p:cNvSpPr>
              <a:spLocks/>
            </p:cNvSpPr>
            <p:nvPr/>
          </p:nvSpPr>
          <p:spPr bwMode="auto">
            <a:xfrm>
              <a:off x="3135" y="2824"/>
              <a:ext cx="16" cy="15"/>
            </a:xfrm>
            <a:custGeom>
              <a:avLst/>
              <a:gdLst>
                <a:gd name="T0" fmla="*/ 3 w 10"/>
                <a:gd name="T1" fmla="*/ 14 h 11"/>
                <a:gd name="T2" fmla="*/ 11 w 10"/>
                <a:gd name="T3" fmla="*/ 11 h 11"/>
                <a:gd name="T4" fmla="*/ 14 w 10"/>
                <a:gd name="T5" fmla="*/ 3 h 11"/>
                <a:gd name="T6" fmla="*/ 11 w 10"/>
                <a:gd name="T7" fmla="*/ 1 h 11"/>
                <a:gd name="T8" fmla="*/ 6 w 10"/>
                <a:gd name="T9" fmla="*/ 5 h 11"/>
                <a:gd name="T10" fmla="*/ 0 w 10"/>
                <a:gd name="T11" fmla="*/ 7 h 11"/>
                <a:gd name="T12" fmla="*/ 0 w 10"/>
                <a:gd name="T13" fmla="*/ 12 h 11"/>
                <a:gd name="T14" fmla="*/ 3 w 10"/>
                <a:gd name="T15" fmla="*/ 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57" descr="© INSCALE GmbH, 18.06.2010"/>
            <p:cNvSpPr>
              <a:spLocks/>
            </p:cNvSpPr>
            <p:nvPr/>
          </p:nvSpPr>
          <p:spPr bwMode="auto">
            <a:xfrm>
              <a:off x="2358" y="2910"/>
              <a:ext cx="29" cy="25"/>
            </a:xfrm>
            <a:custGeom>
              <a:avLst/>
              <a:gdLst>
                <a:gd name="T0" fmla="*/ 22 w 20"/>
                <a:gd name="T1" fmla="*/ 3 h 17"/>
                <a:gd name="T2" fmla="*/ 19 w 20"/>
                <a:gd name="T3" fmla="*/ 4 h 17"/>
                <a:gd name="T4" fmla="*/ 13 w 20"/>
                <a:gd name="T5" fmla="*/ 0 h 17"/>
                <a:gd name="T6" fmla="*/ 7 w 20"/>
                <a:gd name="T7" fmla="*/ 3 h 17"/>
                <a:gd name="T8" fmla="*/ 4 w 20"/>
                <a:gd name="T9" fmla="*/ 9 h 17"/>
                <a:gd name="T10" fmla="*/ 0 w 20"/>
                <a:gd name="T11" fmla="*/ 15 h 17"/>
                <a:gd name="T12" fmla="*/ 4 w 20"/>
                <a:gd name="T13" fmla="*/ 19 h 17"/>
                <a:gd name="T14" fmla="*/ 9 w 20"/>
                <a:gd name="T15" fmla="*/ 25 h 17"/>
                <a:gd name="T16" fmla="*/ 15 w 20"/>
                <a:gd name="T17" fmla="*/ 21 h 17"/>
                <a:gd name="T18" fmla="*/ 17 w 20"/>
                <a:gd name="T19" fmla="*/ 22 h 17"/>
                <a:gd name="T20" fmla="*/ 25 w 20"/>
                <a:gd name="T21" fmla="*/ 16 h 17"/>
                <a:gd name="T22" fmla="*/ 29 w 20"/>
                <a:gd name="T23" fmla="*/ 7 h 17"/>
                <a:gd name="T24" fmla="*/ 22 w 20"/>
                <a:gd name="T25" fmla="*/ 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58" descr="© INSCALE GmbH, 18.06.2010"/>
            <p:cNvSpPr>
              <a:spLocks noEditPoints="1"/>
            </p:cNvSpPr>
            <p:nvPr/>
          </p:nvSpPr>
          <p:spPr bwMode="auto">
            <a:xfrm>
              <a:off x="2734" y="1769"/>
              <a:ext cx="551" cy="744"/>
            </a:xfrm>
            <a:custGeom>
              <a:avLst/>
              <a:gdLst>
                <a:gd name="T0" fmla="*/ 165 w 987"/>
                <a:gd name="T1" fmla="*/ 49 h 1337"/>
                <a:gd name="T2" fmla="*/ 176 w 987"/>
                <a:gd name="T3" fmla="*/ 52 h 1337"/>
                <a:gd name="T4" fmla="*/ 168 w 987"/>
                <a:gd name="T5" fmla="*/ 109 h 1337"/>
                <a:gd name="T6" fmla="*/ 162 w 987"/>
                <a:gd name="T7" fmla="*/ 102 h 1337"/>
                <a:gd name="T8" fmla="*/ 431 w 987"/>
                <a:gd name="T9" fmla="*/ 53 h 1337"/>
                <a:gd name="T10" fmla="*/ 434 w 987"/>
                <a:gd name="T11" fmla="*/ 53 h 1337"/>
                <a:gd name="T12" fmla="*/ 443 w 987"/>
                <a:gd name="T13" fmla="*/ 77 h 1337"/>
                <a:gd name="T14" fmla="*/ 458 w 987"/>
                <a:gd name="T15" fmla="*/ 72 h 1337"/>
                <a:gd name="T16" fmla="*/ 433 w 987"/>
                <a:gd name="T17" fmla="*/ 39 h 1337"/>
                <a:gd name="T18" fmla="*/ 437 w 987"/>
                <a:gd name="T19" fmla="*/ 51 h 1337"/>
                <a:gd name="T20" fmla="*/ 473 w 987"/>
                <a:gd name="T21" fmla="*/ 100 h 1337"/>
                <a:gd name="T22" fmla="*/ 466 w 987"/>
                <a:gd name="T23" fmla="*/ 95 h 1337"/>
                <a:gd name="T24" fmla="*/ 333 w 987"/>
                <a:gd name="T25" fmla="*/ 100 h 1337"/>
                <a:gd name="T26" fmla="*/ 307 w 987"/>
                <a:gd name="T27" fmla="*/ 61 h 1337"/>
                <a:gd name="T28" fmla="*/ 418 w 987"/>
                <a:gd name="T29" fmla="*/ 58 h 1337"/>
                <a:gd name="T30" fmla="*/ 82 w 987"/>
                <a:gd name="T31" fmla="*/ 129 h 1337"/>
                <a:gd name="T32" fmla="*/ 117 w 987"/>
                <a:gd name="T33" fmla="*/ 123 h 1337"/>
                <a:gd name="T34" fmla="*/ 543 w 987"/>
                <a:gd name="T35" fmla="*/ 344 h 1337"/>
                <a:gd name="T36" fmla="*/ 518 w 987"/>
                <a:gd name="T37" fmla="*/ 242 h 1337"/>
                <a:gd name="T38" fmla="*/ 476 w 987"/>
                <a:gd name="T39" fmla="*/ 123 h 1337"/>
                <a:gd name="T40" fmla="*/ 440 w 987"/>
                <a:gd name="T41" fmla="*/ 84 h 1337"/>
                <a:gd name="T42" fmla="*/ 385 w 987"/>
                <a:gd name="T43" fmla="*/ 72 h 1337"/>
                <a:gd name="T44" fmla="*/ 366 w 987"/>
                <a:gd name="T45" fmla="*/ 88 h 1337"/>
                <a:gd name="T46" fmla="*/ 321 w 987"/>
                <a:gd name="T47" fmla="*/ 111 h 1337"/>
                <a:gd name="T48" fmla="*/ 307 w 987"/>
                <a:gd name="T49" fmla="*/ 90 h 1337"/>
                <a:gd name="T50" fmla="*/ 259 w 987"/>
                <a:gd name="T51" fmla="*/ 72 h 1337"/>
                <a:gd name="T52" fmla="*/ 222 w 987"/>
                <a:gd name="T53" fmla="*/ 26 h 1337"/>
                <a:gd name="T54" fmla="*/ 194 w 987"/>
                <a:gd name="T55" fmla="*/ 52 h 1337"/>
                <a:gd name="T56" fmla="*/ 185 w 987"/>
                <a:gd name="T57" fmla="*/ 88 h 1337"/>
                <a:gd name="T58" fmla="*/ 214 w 987"/>
                <a:gd name="T59" fmla="*/ 123 h 1337"/>
                <a:gd name="T60" fmla="*/ 152 w 987"/>
                <a:gd name="T61" fmla="*/ 142 h 1337"/>
                <a:gd name="T62" fmla="*/ 97 w 987"/>
                <a:gd name="T63" fmla="*/ 129 h 1337"/>
                <a:gd name="T64" fmla="*/ 83 w 987"/>
                <a:gd name="T65" fmla="*/ 208 h 1337"/>
                <a:gd name="T66" fmla="*/ 57 w 987"/>
                <a:gd name="T67" fmla="*/ 296 h 1337"/>
                <a:gd name="T68" fmla="*/ 21 w 987"/>
                <a:gd name="T69" fmla="*/ 328 h 1337"/>
                <a:gd name="T70" fmla="*/ 13 w 987"/>
                <a:gd name="T71" fmla="*/ 395 h 1337"/>
                <a:gd name="T72" fmla="*/ 12 w 987"/>
                <a:gd name="T73" fmla="*/ 468 h 1337"/>
                <a:gd name="T74" fmla="*/ 42 w 987"/>
                <a:gd name="T75" fmla="*/ 552 h 1337"/>
                <a:gd name="T76" fmla="*/ 85 w 987"/>
                <a:gd name="T77" fmla="*/ 559 h 1337"/>
                <a:gd name="T78" fmla="*/ 109 w 987"/>
                <a:gd name="T79" fmla="*/ 614 h 1337"/>
                <a:gd name="T80" fmla="*/ 119 w 987"/>
                <a:gd name="T81" fmla="*/ 715 h 1337"/>
                <a:gd name="T82" fmla="*/ 158 w 987"/>
                <a:gd name="T83" fmla="*/ 695 h 1337"/>
                <a:gd name="T84" fmla="*/ 233 w 987"/>
                <a:gd name="T85" fmla="*/ 715 h 1337"/>
                <a:gd name="T86" fmla="*/ 281 w 987"/>
                <a:gd name="T87" fmla="*/ 718 h 1337"/>
                <a:gd name="T88" fmla="*/ 334 w 987"/>
                <a:gd name="T89" fmla="*/ 727 h 1337"/>
                <a:gd name="T90" fmla="*/ 425 w 987"/>
                <a:gd name="T91" fmla="*/ 705 h 1337"/>
                <a:gd name="T92" fmla="*/ 423 w 987"/>
                <a:gd name="T93" fmla="*/ 662 h 1337"/>
                <a:gd name="T94" fmla="*/ 460 w 987"/>
                <a:gd name="T95" fmla="*/ 574 h 1337"/>
                <a:gd name="T96" fmla="*/ 402 w 987"/>
                <a:gd name="T97" fmla="*/ 490 h 1337"/>
                <a:gd name="T98" fmla="*/ 411 w 987"/>
                <a:gd name="T99" fmla="*/ 445 h 1337"/>
                <a:gd name="T100" fmla="*/ 504 w 987"/>
                <a:gd name="T101" fmla="*/ 396 h 1337"/>
                <a:gd name="T102" fmla="*/ 540 w 987"/>
                <a:gd name="T103" fmla="*/ 392 h 1337"/>
                <a:gd name="T104" fmla="*/ 77 w 987"/>
                <a:gd name="T105" fmla="*/ 130 h 1337"/>
                <a:gd name="T106" fmla="*/ 133 w 987"/>
                <a:gd name="T107" fmla="*/ 120 h 1337"/>
                <a:gd name="T108" fmla="*/ 155 w 987"/>
                <a:gd name="T109" fmla="*/ 38 h 1337"/>
                <a:gd name="T110" fmla="*/ 156 w 987"/>
                <a:gd name="T111" fmla="*/ 27 h 1337"/>
                <a:gd name="T112" fmla="*/ 162 w 987"/>
                <a:gd name="T113" fmla="*/ 14 h 1337"/>
                <a:gd name="T114" fmla="*/ 165 w 987"/>
                <a:gd name="T115" fmla="*/ 0 h 1337"/>
                <a:gd name="T116" fmla="*/ 148 w 987"/>
                <a:gd name="T117" fmla="*/ 127 h 1337"/>
                <a:gd name="T118" fmla="*/ 135 w 987"/>
                <a:gd name="T119" fmla="*/ 84 h 13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5" name="Group 151"/>
            <p:cNvGrpSpPr>
              <a:grpSpLocks/>
            </p:cNvGrpSpPr>
            <p:nvPr/>
          </p:nvGrpSpPr>
          <p:grpSpPr bwMode="auto">
            <a:xfrm>
              <a:off x="3571" y="2583"/>
              <a:ext cx="315" cy="408"/>
              <a:chOff x="3571" y="2583"/>
              <a:chExt cx="315" cy="408"/>
            </a:xfrm>
            <a:grpFill/>
          </p:grpSpPr>
          <p:sp>
            <p:nvSpPr>
              <p:cNvPr id="146" name="Freeform 79" descr="© INSCALE GmbH, 18.06.2010"/>
              <p:cNvSpPr>
                <a:spLocks/>
              </p:cNvSpPr>
              <p:nvPr/>
            </p:nvSpPr>
            <p:spPr bwMode="auto">
              <a:xfrm>
                <a:off x="3572" y="2833"/>
                <a:ext cx="126" cy="158"/>
              </a:xfrm>
              <a:custGeom>
                <a:avLst/>
                <a:gdLst>
                  <a:gd name="T0" fmla="*/ 46 w 166"/>
                  <a:gd name="T1" fmla="*/ 0 h 208"/>
                  <a:gd name="T2" fmla="*/ 45 w 166"/>
                  <a:gd name="T3" fmla="*/ 7 h 208"/>
                  <a:gd name="T4" fmla="*/ 33 w 166"/>
                  <a:gd name="T5" fmla="*/ 7 h 208"/>
                  <a:gd name="T6" fmla="*/ 26 w 166"/>
                  <a:gd name="T7" fmla="*/ 2 h 208"/>
                  <a:gd name="T8" fmla="*/ 24 w 166"/>
                  <a:gd name="T9" fmla="*/ 10 h 208"/>
                  <a:gd name="T10" fmla="*/ 37 w 166"/>
                  <a:gd name="T11" fmla="*/ 27 h 208"/>
                  <a:gd name="T12" fmla="*/ 23 w 166"/>
                  <a:gd name="T13" fmla="*/ 24 h 208"/>
                  <a:gd name="T14" fmla="*/ 10 w 166"/>
                  <a:gd name="T15" fmla="*/ 33 h 208"/>
                  <a:gd name="T16" fmla="*/ 11 w 166"/>
                  <a:gd name="T17" fmla="*/ 53 h 208"/>
                  <a:gd name="T18" fmla="*/ 2 w 166"/>
                  <a:gd name="T19" fmla="*/ 59 h 208"/>
                  <a:gd name="T20" fmla="*/ 2 w 166"/>
                  <a:gd name="T21" fmla="*/ 82 h 208"/>
                  <a:gd name="T22" fmla="*/ 7 w 166"/>
                  <a:gd name="T23" fmla="*/ 82 h 208"/>
                  <a:gd name="T24" fmla="*/ 7 w 166"/>
                  <a:gd name="T25" fmla="*/ 96 h 208"/>
                  <a:gd name="T26" fmla="*/ 0 w 166"/>
                  <a:gd name="T27" fmla="*/ 101 h 208"/>
                  <a:gd name="T28" fmla="*/ 0 w 166"/>
                  <a:gd name="T29" fmla="*/ 109 h 208"/>
                  <a:gd name="T30" fmla="*/ 5 w 166"/>
                  <a:gd name="T31" fmla="*/ 112 h 208"/>
                  <a:gd name="T32" fmla="*/ 14 w 166"/>
                  <a:gd name="T33" fmla="*/ 103 h 208"/>
                  <a:gd name="T34" fmla="*/ 21 w 166"/>
                  <a:gd name="T35" fmla="*/ 105 h 208"/>
                  <a:gd name="T36" fmla="*/ 19 w 166"/>
                  <a:gd name="T37" fmla="*/ 121 h 208"/>
                  <a:gd name="T38" fmla="*/ 26 w 166"/>
                  <a:gd name="T39" fmla="*/ 125 h 208"/>
                  <a:gd name="T40" fmla="*/ 36 w 166"/>
                  <a:gd name="T41" fmla="*/ 124 h 208"/>
                  <a:gd name="T42" fmla="*/ 37 w 166"/>
                  <a:gd name="T43" fmla="*/ 129 h 208"/>
                  <a:gd name="T44" fmla="*/ 55 w 166"/>
                  <a:gd name="T45" fmla="*/ 144 h 208"/>
                  <a:gd name="T46" fmla="*/ 55 w 166"/>
                  <a:gd name="T47" fmla="*/ 151 h 208"/>
                  <a:gd name="T48" fmla="*/ 62 w 166"/>
                  <a:gd name="T49" fmla="*/ 156 h 208"/>
                  <a:gd name="T50" fmla="*/ 71 w 166"/>
                  <a:gd name="T51" fmla="*/ 158 h 208"/>
                  <a:gd name="T52" fmla="*/ 69 w 166"/>
                  <a:gd name="T53" fmla="*/ 147 h 208"/>
                  <a:gd name="T54" fmla="*/ 66 w 166"/>
                  <a:gd name="T55" fmla="*/ 132 h 208"/>
                  <a:gd name="T56" fmla="*/ 62 w 166"/>
                  <a:gd name="T57" fmla="*/ 131 h 208"/>
                  <a:gd name="T58" fmla="*/ 88 w 166"/>
                  <a:gd name="T59" fmla="*/ 81 h 208"/>
                  <a:gd name="T60" fmla="*/ 92 w 166"/>
                  <a:gd name="T61" fmla="*/ 82 h 208"/>
                  <a:gd name="T62" fmla="*/ 92 w 166"/>
                  <a:gd name="T63" fmla="*/ 92 h 208"/>
                  <a:gd name="T64" fmla="*/ 102 w 166"/>
                  <a:gd name="T65" fmla="*/ 98 h 208"/>
                  <a:gd name="T66" fmla="*/ 110 w 166"/>
                  <a:gd name="T67" fmla="*/ 93 h 208"/>
                  <a:gd name="T68" fmla="*/ 106 w 166"/>
                  <a:gd name="T69" fmla="*/ 88 h 208"/>
                  <a:gd name="T70" fmla="*/ 99 w 166"/>
                  <a:gd name="T71" fmla="*/ 73 h 208"/>
                  <a:gd name="T72" fmla="*/ 105 w 166"/>
                  <a:gd name="T73" fmla="*/ 68 h 208"/>
                  <a:gd name="T74" fmla="*/ 111 w 166"/>
                  <a:gd name="T75" fmla="*/ 68 h 208"/>
                  <a:gd name="T76" fmla="*/ 116 w 166"/>
                  <a:gd name="T77" fmla="*/ 70 h 208"/>
                  <a:gd name="T78" fmla="*/ 120 w 166"/>
                  <a:gd name="T79" fmla="*/ 63 h 208"/>
                  <a:gd name="T80" fmla="*/ 124 w 166"/>
                  <a:gd name="T81" fmla="*/ 59 h 208"/>
                  <a:gd name="T82" fmla="*/ 126 w 166"/>
                  <a:gd name="T83" fmla="*/ 50 h 208"/>
                  <a:gd name="T84" fmla="*/ 116 w 166"/>
                  <a:gd name="T85" fmla="*/ 48 h 208"/>
                  <a:gd name="T86" fmla="*/ 91 w 166"/>
                  <a:gd name="T87" fmla="*/ 36 h 208"/>
                  <a:gd name="T88" fmla="*/ 83 w 166"/>
                  <a:gd name="T89" fmla="*/ 33 h 208"/>
                  <a:gd name="T90" fmla="*/ 71 w 166"/>
                  <a:gd name="T91" fmla="*/ 23 h 208"/>
                  <a:gd name="T92" fmla="*/ 59 w 166"/>
                  <a:gd name="T93" fmla="*/ 14 h 208"/>
                  <a:gd name="T94" fmla="*/ 50 w 166"/>
                  <a:gd name="T95" fmla="*/ 8 h 208"/>
                  <a:gd name="T96" fmla="*/ 46 w 166"/>
                  <a:gd name="T97" fmla="*/ 0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7" name="Group 150"/>
              <p:cNvGrpSpPr>
                <a:grpSpLocks/>
              </p:cNvGrpSpPr>
              <p:nvPr/>
            </p:nvGrpSpPr>
            <p:grpSpPr bwMode="auto">
              <a:xfrm>
                <a:off x="3571" y="2583"/>
                <a:ext cx="315" cy="406"/>
                <a:chOff x="3571" y="2583"/>
                <a:chExt cx="315" cy="406"/>
              </a:xfrm>
              <a:grpFill/>
            </p:grpSpPr>
            <p:sp>
              <p:nvSpPr>
                <p:cNvPr id="148" name="Freeform 141" descr="© INSCALE GmbH, 18.06.2010"/>
                <p:cNvSpPr>
                  <a:spLocks/>
                </p:cNvSpPr>
                <p:nvPr/>
              </p:nvSpPr>
              <p:spPr bwMode="auto">
                <a:xfrm>
                  <a:off x="3571" y="2583"/>
                  <a:ext cx="315" cy="354"/>
                </a:xfrm>
                <a:custGeom>
                  <a:avLst/>
                  <a:gdLst>
                    <a:gd name="T0" fmla="*/ 273 w 158"/>
                    <a:gd name="T1" fmla="*/ 216 h 177"/>
                    <a:gd name="T2" fmla="*/ 271 w 158"/>
                    <a:gd name="T3" fmla="*/ 178 h 177"/>
                    <a:gd name="T4" fmla="*/ 267 w 158"/>
                    <a:gd name="T5" fmla="*/ 154 h 177"/>
                    <a:gd name="T6" fmla="*/ 269 w 158"/>
                    <a:gd name="T7" fmla="*/ 130 h 177"/>
                    <a:gd name="T8" fmla="*/ 255 w 158"/>
                    <a:gd name="T9" fmla="*/ 116 h 177"/>
                    <a:gd name="T10" fmla="*/ 209 w 158"/>
                    <a:gd name="T11" fmla="*/ 130 h 177"/>
                    <a:gd name="T12" fmla="*/ 191 w 158"/>
                    <a:gd name="T13" fmla="*/ 112 h 177"/>
                    <a:gd name="T14" fmla="*/ 187 w 158"/>
                    <a:gd name="T15" fmla="*/ 82 h 177"/>
                    <a:gd name="T16" fmla="*/ 154 w 158"/>
                    <a:gd name="T17" fmla="*/ 76 h 177"/>
                    <a:gd name="T18" fmla="*/ 130 w 158"/>
                    <a:gd name="T19" fmla="*/ 48 h 177"/>
                    <a:gd name="T20" fmla="*/ 114 w 158"/>
                    <a:gd name="T21" fmla="*/ 22 h 177"/>
                    <a:gd name="T22" fmla="*/ 100 w 158"/>
                    <a:gd name="T23" fmla="*/ 18 h 177"/>
                    <a:gd name="T24" fmla="*/ 62 w 158"/>
                    <a:gd name="T25" fmla="*/ 10 h 177"/>
                    <a:gd name="T26" fmla="*/ 22 w 158"/>
                    <a:gd name="T27" fmla="*/ 28 h 177"/>
                    <a:gd name="T28" fmla="*/ 0 w 158"/>
                    <a:gd name="T29" fmla="*/ 38 h 177"/>
                    <a:gd name="T30" fmla="*/ 16 w 158"/>
                    <a:gd name="T31" fmla="*/ 66 h 177"/>
                    <a:gd name="T32" fmla="*/ 28 w 158"/>
                    <a:gd name="T33" fmla="*/ 96 h 177"/>
                    <a:gd name="T34" fmla="*/ 28 w 158"/>
                    <a:gd name="T35" fmla="*/ 100 h 177"/>
                    <a:gd name="T36" fmla="*/ 48 w 158"/>
                    <a:gd name="T37" fmla="*/ 128 h 177"/>
                    <a:gd name="T38" fmla="*/ 30 w 158"/>
                    <a:gd name="T39" fmla="*/ 164 h 177"/>
                    <a:gd name="T40" fmla="*/ 48 w 158"/>
                    <a:gd name="T41" fmla="*/ 184 h 177"/>
                    <a:gd name="T42" fmla="*/ 42 w 158"/>
                    <a:gd name="T43" fmla="*/ 212 h 177"/>
                    <a:gd name="T44" fmla="*/ 48 w 158"/>
                    <a:gd name="T45" fmla="*/ 248 h 177"/>
                    <a:gd name="T46" fmla="*/ 62 w 158"/>
                    <a:gd name="T47" fmla="*/ 264 h 177"/>
                    <a:gd name="T48" fmla="*/ 94 w 158"/>
                    <a:gd name="T49" fmla="*/ 286 h 177"/>
                    <a:gd name="T50" fmla="*/ 128 w 158"/>
                    <a:gd name="T51" fmla="*/ 310 h 177"/>
                    <a:gd name="T52" fmla="*/ 130 w 158"/>
                    <a:gd name="T53" fmla="*/ 316 h 177"/>
                    <a:gd name="T54" fmla="*/ 146 w 158"/>
                    <a:gd name="T55" fmla="*/ 308 h 177"/>
                    <a:gd name="T56" fmla="*/ 154 w 158"/>
                    <a:gd name="T57" fmla="*/ 290 h 177"/>
                    <a:gd name="T58" fmla="*/ 156 w 158"/>
                    <a:gd name="T59" fmla="*/ 276 h 177"/>
                    <a:gd name="T60" fmla="*/ 165 w 158"/>
                    <a:gd name="T61" fmla="*/ 268 h 177"/>
                    <a:gd name="T62" fmla="*/ 165 w 158"/>
                    <a:gd name="T63" fmla="*/ 280 h 177"/>
                    <a:gd name="T64" fmla="*/ 175 w 158"/>
                    <a:gd name="T65" fmla="*/ 282 h 177"/>
                    <a:gd name="T66" fmla="*/ 179 w 158"/>
                    <a:gd name="T67" fmla="*/ 286 h 177"/>
                    <a:gd name="T68" fmla="*/ 195 w 158"/>
                    <a:gd name="T69" fmla="*/ 292 h 177"/>
                    <a:gd name="T70" fmla="*/ 203 w 158"/>
                    <a:gd name="T71" fmla="*/ 300 h 177"/>
                    <a:gd name="T72" fmla="*/ 213 w 158"/>
                    <a:gd name="T73" fmla="*/ 308 h 177"/>
                    <a:gd name="T74" fmla="*/ 223 w 158"/>
                    <a:gd name="T75" fmla="*/ 312 h 177"/>
                    <a:gd name="T76" fmla="*/ 235 w 158"/>
                    <a:gd name="T77" fmla="*/ 322 h 177"/>
                    <a:gd name="T78" fmla="*/ 231 w 158"/>
                    <a:gd name="T79" fmla="*/ 340 h 177"/>
                    <a:gd name="T80" fmla="*/ 227 w 158"/>
                    <a:gd name="T81" fmla="*/ 352 h 177"/>
                    <a:gd name="T82" fmla="*/ 249 w 158"/>
                    <a:gd name="T83" fmla="*/ 344 h 177"/>
                    <a:gd name="T84" fmla="*/ 279 w 158"/>
                    <a:gd name="T85" fmla="*/ 340 h 177"/>
                    <a:gd name="T86" fmla="*/ 285 w 158"/>
                    <a:gd name="T87" fmla="*/ 300 h 177"/>
                    <a:gd name="T88" fmla="*/ 299 w 158"/>
                    <a:gd name="T89" fmla="*/ 284 h 177"/>
                    <a:gd name="T90" fmla="*/ 299 w 158"/>
                    <a:gd name="T91" fmla="*/ 238 h 17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</a:schemeClr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Freeform 142" descr="© INSCALE GmbH, 18.06.2010"/>
                <p:cNvSpPr>
                  <a:spLocks/>
                </p:cNvSpPr>
                <p:nvPr/>
              </p:nvSpPr>
              <p:spPr bwMode="auto">
                <a:xfrm>
                  <a:off x="3673" y="2851"/>
                  <a:ext cx="136" cy="138"/>
                </a:xfrm>
                <a:custGeom>
                  <a:avLst/>
                  <a:gdLst>
                    <a:gd name="T0" fmla="*/ 126 w 68"/>
                    <a:gd name="T1" fmla="*/ 80 h 69"/>
                    <a:gd name="T2" fmla="*/ 130 w 68"/>
                    <a:gd name="T3" fmla="*/ 72 h 69"/>
                    <a:gd name="T4" fmla="*/ 136 w 68"/>
                    <a:gd name="T5" fmla="*/ 58 h 69"/>
                    <a:gd name="T6" fmla="*/ 132 w 68"/>
                    <a:gd name="T7" fmla="*/ 48 h 69"/>
                    <a:gd name="T8" fmla="*/ 122 w 68"/>
                    <a:gd name="T9" fmla="*/ 44 h 69"/>
                    <a:gd name="T10" fmla="*/ 118 w 68"/>
                    <a:gd name="T11" fmla="*/ 42 h 69"/>
                    <a:gd name="T12" fmla="*/ 108 w 68"/>
                    <a:gd name="T13" fmla="*/ 38 h 69"/>
                    <a:gd name="T14" fmla="*/ 102 w 68"/>
                    <a:gd name="T15" fmla="*/ 32 h 69"/>
                    <a:gd name="T16" fmla="*/ 94 w 68"/>
                    <a:gd name="T17" fmla="*/ 30 h 69"/>
                    <a:gd name="T18" fmla="*/ 88 w 68"/>
                    <a:gd name="T19" fmla="*/ 22 h 69"/>
                    <a:gd name="T20" fmla="*/ 78 w 68"/>
                    <a:gd name="T21" fmla="*/ 18 h 69"/>
                    <a:gd name="T22" fmla="*/ 74 w 68"/>
                    <a:gd name="T23" fmla="*/ 16 h 69"/>
                    <a:gd name="T24" fmla="*/ 68 w 68"/>
                    <a:gd name="T25" fmla="*/ 14 h 69"/>
                    <a:gd name="T26" fmla="*/ 64 w 68"/>
                    <a:gd name="T27" fmla="*/ 12 h 69"/>
                    <a:gd name="T28" fmla="*/ 66 w 68"/>
                    <a:gd name="T29" fmla="*/ 4 h 69"/>
                    <a:gd name="T30" fmla="*/ 62 w 68"/>
                    <a:gd name="T31" fmla="*/ 2 h 69"/>
                    <a:gd name="T32" fmla="*/ 54 w 68"/>
                    <a:gd name="T33" fmla="*/ 8 h 69"/>
                    <a:gd name="T34" fmla="*/ 48 w 68"/>
                    <a:gd name="T35" fmla="*/ 18 h 69"/>
                    <a:gd name="T36" fmla="*/ 50 w 68"/>
                    <a:gd name="T37" fmla="*/ 30 h 69"/>
                    <a:gd name="T38" fmla="*/ 44 w 68"/>
                    <a:gd name="T39" fmla="*/ 40 h 69"/>
                    <a:gd name="T40" fmla="*/ 36 w 68"/>
                    <a:gd name="T41" fmla="*/ 48 h 69"/>
                    <a:gd name="T42" fmla="*/ 20 w 68"/>
                    <a:gd name="T43" fmla="*/ 48 h 69"/>
                    <a:gd name="T44" fmla="*/ 12 w 68"/>
                    <a:gd name="T45" fmla="*/ 50 h 69"/>
                    <a:gd name="T46" fmla="*/ 0 w 68"/>
                    <a:gd name="T47" fmla="*/ 54 h 69"/>
                    <a:gd name="T48" fmla="*/ 10 w 68"/>
                    <a:gd name="T49" fmla="*/ 74 h 69"/>
                    <a:gd name="T50" fmla="*/ 24 w 68"/>
                    <a:gd name="T51" fmla="*/ 76 h 69"/>
                    <a:gd name="T52" fmla="*/ 52 w 68"/>
                    <a:gd name="T53" fmla="*/ 96 h 69"/>
                    <a:gd name="T54" fmla="*/ 58 w 68"/>
                    <a:gd name="T55" fmla="*/ 138 h 69"/>
                    <a:gd name="T56" fmla="*/ 70 w 68"/>
                    <a:gd name="T57" fmla="*/ 110 h 69"/>
                    <a:gd name="T58" fmla="*/ 92 w 68"/>
                    <a:gd name="T59" fmla="*/ 94 h 69"/>
                    <a:gd name="T60" fmla="*/ 116 w 68"/>
                    <a:gd name="T61" fmla="*/ 86 h 69"/>
                    <a:gd name="T62" fmla="*/ 126 w 68"/>
                    <a:gd name="T63" fmla="*/ 84 h 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50" name="Text Placeholder 3"/>
          <p:cNvSpPr>
            <a:spLocks noGrp="1"/>
          </p:cNvSpPr>
          <p:nvPr>
            <p:ph type="body" sz="quarter" idx="19"/>
            <p:custDataLst>
              <p:tags r:id="rId4"/>
            </p:custDataLst>
          </p:nvPr>
        </p:nvSpPr>
        <p:spPr>
          <a:xfrm>
            <a:off x="344488" y="1412776"/>
            <a:ext cx="4659560" cy="4495800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b="1" dirty="0" smtClean="0">
                <a:solidFill>
                  <a:srgbClr val="006B90"/>
                </a:solidFill>
              </a:rPr>
              <a:t>Capacity Auction Results:</a:t>
            </a:r>
            <a:endParaRPr lang="en-US" b="1" dirty="0">
              <a:solidFill>
                <a:srgbClr val="006B90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Yearly Capacity (243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166813" algn="l"/>
                <a:tab pos="2057400" algn="l"/>
              </a:tabLst>
            </a:pPr>
            <a:r>
              <a:rPr lang="en-US" dirty="0" smtClean="0"/>
              <a:t>Offered:        571.3	</a:t>
            </a:r>
            <a:r>
              <a:rPr lang="en-US" dirty="0" err="1" smtClean="0"/>
              <a:t>GWh</a:t>
            </a:r>
            <a:r>
              <a:rPr lang="en-US" dirty="0" smtClean="0"/>
              <a:t>/h/y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528763" algn="l"/>
                <a:tab pos="2057400" algn="l"/>
              </a:tabLst>
            </a:pPr>
            <a:r>
              <a:rPr lang="en-US" dirty="0" smtClean="0"/>
              <a:t>Allocated:     172.2 	</a:t>
            </a:r>
            <a:r>
              <a:rPr lang="en-US" dirty="0" err="1" smtClean="0"/>
              <a:t>GWh</a:t>
            </a:r>
            <a:r>
              <a:rPr lang="en-US" dirty="0" smtClean="0"/>
              <a:t>/h/y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Quarterly Capacity (364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buFont typeface="Symbol" pitchFamily="18" charset="2"/>
              <a:buChar char="-"/>
              <a:tabLst>
                <a:tab pos="1431925" algn="l"/>
                <a:tab pos="2057400" algn="l"/>
              </a:tabLst>
            </a:pPr>
            <a:r>
              <a:rPr lang="en-US" dirty="0" smtClean="0"/>
              <a:t>Offered:     	 932.4	</a:t>
            </a:r>
            <a:r>
              <a:rPr lang="en-US" dirty="0" err="1" smtClean="0"/>
              <a:t>GWh</a:t>
            </a:r>
            <a:r>
              <a:rPr lang="en-US" dirty="0" smtClean="0"/>
              <a:t>/h/q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buFont typeface="Symbol" pitchFamily="18" charset="2"/>
              <a:buChar char="-"/>
              <a:tabLst>
                <a:tab pos="1431925" algn="l"/>
                <a:tab pos="2057400" algn="l"/>
              </a:tabLst>
            </a:pPr>
            <a:r>
              <a:rPr lang="en-US" dirty="0" smtClean="0"/>
              <a:t>Allocated:    	   21.0	</a:t>
            </a:r>
            <a:r>
              <a:rPr lang="en-US" dirty="0" err="1" smtClean="0"/>
              <a:t>GWh</a:t>
            </a:r>
            <a:r>
              <a:rPr lang="en-US" dirty="0" smtClean="0"/>
              <a:t>/h/q</a:t>
            </a: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endParaRPr lang="en-US" dirty="0" smtClean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Month-Ahead Capacity (587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347788" algn="l"/>
                <a:tab pos="2057400" algn="l"/>
              </a:tabLst>
            </a:pPr>
            <a:r>
              <a:rPr lang="en-US" dirty="0" smtClean="0"/>
              <a:t>Offered:  	1,474.6	</a:t>
            </a:r>
            <a:r>
              <a:rPr lang="en-US" dirty="0" err="1" smtClean="0"/>
              <a:t>GWh</a:t>
            </a:r>
            <a:r>
              <a:rPr lang="en-US" dirty="0" smtClean="0"/>
              <a:t>/h/m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347788" algn="l"/>
                <a:tab pos="2057400" algn="l"/>
              </a:tabLst>
            </a:pPr>
            <a:r>
              <a:rPr lang="en-US" dirty="0" smtClean="0"/>
              <a:t>Allocated:        37.9	</a:t>
            </a:r>
            <a:r>
              <a:rPr lang="en-US" dirty="0" err="1" smtClean="0"/>
              <a:t>GWh</a:t>
            </a:r>
            <a:r>
              <a:rPr lang="en-US" dirty="0" smtClean="0"/>
              <a:t>/h/m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Day-Ahead Capacity (26,883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250950" algn="l"/>
                <a:tab pos="2057400" algn="l"/>
              </a:tabLst>
            </a:pPr>
            <a:r>
              <a:rPr lang="en-US" dirty="0" smtClean="0"/>
              <a:t>Offered:    53,563.1	</a:t>
            </a:r>
            <a:r>
              <a:rPr lang="en-US" dirty="0" err="1" smtClean="0"/>
              <a:t>GWh</a:t>
            </a:r>
            <a:r>
              <a:rPr lang="en-US" dirty="0" smtClean="0"/>
              <a:t>/h/d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166813" algn="l"/>
                <a:tab pos="2057400" algn="l"/>
              </a:tabLst>
            </a:pPr>
            <a:r>
              <a:rPr lang="en-US" dirty="0" smtClean="0"/>
              <a:t>Allocated:   1,328.0	</a:t>
            </a:r>
            <a:r>
              <a:rPr lang="en-US" dirty="0" err="1" smtClean="0"/>
              <a:t>GWh</a:t>
            </a:r>
            <a:r>
              <a:rPr lang="en-US" dirty="0" smtClean="0"/>
              <a:t>/h/d</a:t>
            </a:r>
          </a:p>
        </p:txBody>
      </p:sp>
    </p:spTree>
    <p:extLst>
      <p:ext uri="{BB962C8B-B14F-4D97-AF65-F5344CB8AC3E}">
        <p14:creationId xmlns:p14="http://schemas.microsoft.com/office/powerpoint/2010/main" val="4080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119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" name="think-cell Slide" r:id="rId14" imgW="286" imgH="286" progId="TCLayout.ActiveDocument.1">
                  <p:embed/>
                </p:oleObj>
              </mc:Choice>
              <mc:Fallback>
                <p:oleObj name="think-cell Slide" r:id="rId1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85" name="Picture 3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3" r="22031" b="1"/>
          <a:stretch/>
        </p:blipFill>
        <p:spPr bwMode="auto">
          <a:xfrm>
            <a:off x="3494137" y="1412874"/>
            <a:ext cx="5219651" cy="513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>
            <p:custDataLst>
              <p:tags r:id="rId4"/>
            </p:custDataLst>
          </p:nvPr>
        </p:nvSpPr>
        <p:spPr>
          <a:xfrm>
            <a:off x="418777" y="5805264"/>
            <a:ext cx="216000" cy="216024"/>
          </a:xfrm>
          <a:prstGeom prst="rect">
            <a:avLst/>
          </a:prstGeom>
          <a:solidFill>
            <a:schemeClr val="accent4"/>
          </a:solidFill>
          <a:ln w="3175" cmpd="sng">
            <a:noFill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5"/>
            </p:custDataLst>
          </p:nvPr>
        </p:nvSpPr>
        <p:spPr>
          <a:xfrm>
            <a:off x="653852" y="5805264"/>
            <a:ext cx="4418579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Country</a:t>
            </a: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 / TSO(s) currently discussing with </a:t>
            </a:r>
            <a:b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PRISMA to become involved in PRISMA as </a:t>
            </a:r>
            <a:b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shareholder and/ or using the platform for a pilot project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"/>
            </p:custDataLst>
          </p:nvPr>
        </p:nvSpPr>
        <p:spPr>
          <a:xfrm>
            <a:off x="418777" y="5244298"/>
            <a:ext cx="216000" cy="216024"/>
          </a:xfrm>
          <a:prstGeom prst="rect">
            <a:avLst/>
          </a:prstGeom>
          <a:solidFill>
            <a:srgbClr val="003399"/>
          </a:solidFill>
          <a:ln w="3175" cmpd="sng">
            <a:noFill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>
            <p:custDataLst>
              <p:tags r:id="rId7"/>
            </p:custDataLst>
          </p:nvPr>
        </p:nvSpPr>
        <p:spPr>
          <a:xfrm>
            <a:off x="659641" y="5229200"/>
            <a:ext cx="441857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Country / TSO(s)</a:t>
            </a: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 already part of PRISMA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>
            <p:custDataLst>
              <p:tags r:id="rId8"/>
            </p:custDataLst>
          </p:nvPr>
        </p:nvSpPr>
        <p:spPr>
          <a:xfrm>
            <a:off x="418777" y="5532330"/>
            <a:ext cx="216000" cy="216024"/>
          </a:xfrm>
          <a:prstGeom prst="rect">
            <a:avLst/>
          </a:prstGeom>
          <a:solidFill>
            <a:srgbClr val="00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>
            <p:custDataLst>
              <p:tags r:id="rId9"/>
            </p:custDataLst>
          </p:nvPr>
        </p:nvSpPr>
        <p:spPr>
          <a:xfrm>
            <a:off x="653852" y="5517232"/>
            <a:ext cx="441857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Pilot Project</a:t>
            </a:r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331788" y="1412875"/>
            <a:ext cx="3985352" cy="2837700"/>
          </a:xfrm>
          <a:prstGeom prst="rect">
            <a:avLst/>
          </a:prstGeom>
        </p:spPr>
        <p:txBody>
          <a:bodyPr>
            <a:noAutofit/>
          </a:bodyPr>
          <a:lstStyle>
            <a:lvl1pPr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88A"/>
              </a:buClr>
              <a:buSzPts val="1600"/>
              <a:buFont typeface="Wingdings" charset="2"/>
              <a:buNone/>
              <a:defRPr sz="1600" b="1">
                <a:solidFill>
                  <a:srgbClr val="006B90"/>
                </a:solidFill>
                <a:latin typeface="Helvetica"/>
                <a:cs typeface="Helvetica"/>
              </a:defRPr>
            </a:lvl1pPr>
            <a:lvl2pPr marL="342900" lvl="1" indent="-342900">
              <a:lnSpc>
                <a:spcPct val="120000"/>
              </a:lnSpc>
              <a:spcBef>
                <a:spcPts val="0"/>
              </a:spcBef>
              <a:buClr>
                <a:srgbClr val="00888A"/>
              </a:buClr>
              <a:buSzPts val="1600"/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 marL="2057400" indent="-228600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Our </a:t>
            </a:r>
            <a:r>
              <a:rPr lang="en-GB" dirty="0" smtClean="0"/>
              <a:t>view</a:t>
            </a:r>
            <a:endParaRPr lang="en-GB" dirty="0"/>
          </a:p>
          <a:p>
            <a:pPr lvl="1"/>
            <a:r>
              <a:rPr lang="en-GB" dirty="0" smtClean="0"/>
              <a:t>From Jan. 2014, National Grid (UK), </a:t>
            </a:r>
            <a:r>
              <a:rPr lang="en-GB" dirty="0" err="1" smtClean="0"/>
              <a:t>Gaslink</a:t>
            </a:r>
            <a:r>
              <a:rPr lang="en-GB" dirty="0" smtClean="0"/>
              <a:t> (Ireland) will become PRISMA </a:t>
            </a:r>
            <a:r>
              <a:rPr lang="en-GB" dirty="0"/>
              <a:t>shareholders </a:t>
            </a:r>
            <a:endParaRPr lang="en-GB" dirty="0" smtClean="0"/>
          </a:p>
          <a:p>
            <a:pPr lvl="1"/>
            <a:r>
              <a:rPr lang="en-GB" dirty="0" smtClean="0"/>
              <a:t>PRISMA is currently in discussion with two further TSOs concerning a participation from January 2014</a:t>
            </a:r>
          </a:p>
          <a:p>
            <a:pPr lvl="1"/>
            <a:r>
              <a:rPr lang="en-GB" dirty="0" smtClean="0"/>
              <a:t>We </a:t>
            </a:r>
            <a:r>
              <a:rPr lang="en-GB" dirty="0"/>
              <a:t>foresee that in 2014 and 2015 several </a:t>
            </a:r>
            <a:r>
              <a:rPr lang="en-GB" dirty="0" smtClean="0"/>
              <a:t>further </a:t>
            </a:r>
            <a:r>
              <a:rPr lang="en-GB" dirty="0"/>
              <a:t>EU countries / TSOs will join PRISMA as </a:t>
            </a:r>
            <a:r>
              <a:rPr lang="en-GB" dirty="0" smtClean="0"/>
              <a:t>shareholders</a:t>
            </a:r>
            <a:endParaRPr lang="en-GB" dirty="0"/>
          </a:p>
          <a:p>
            <a:pPr lvl="1"/>
            <a:r>
              <a:rPr lang="en-GB" dirty="0"/>
              <a:t>Some TSOs may start auctioning capacity via p</a:t>
            </a:r>
            <a:r>
              <a:rPr lang="en-GB" dirty="0" smtClean="0"/>
              <a:t>ilot projects</a:t>
            </a:r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GB" dirty="0" smtClean="0"/>
              <a:t>Current discussion with TSOs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60348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44488" y="246063"/>
            <a:ext cx="7323856" cy="677108"/>
          </a:xfrm>
        </p:spPr>
        <p:txBody>
          <a:bodyPr>
            <a:spAutoFit/>
          </a:bodyPr>
          <a:lstStyle/>
          <a:p>
            <a:r>
              <a:rPr lang="en-GB" dirty="0" smtClean="0"/>
              <a:t>In the following months </a:t>
            </a:r>
            <a:r>
              <a:rPr lang="en-US" dirty="0" smtClean="0"/>
              <a:t>PRISMAs current </a:t>
            </a:r>
            <a:r>
              <a:rPr lang="en-US" dirty="0"/>
              <a:t>features will be extended and continuously </a:t>
            </a:r>
            <a:r>
              <a:rPr lang="en-US" dirty="0" smtClean="0"/>
              <a:t>improved…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44488" y="2276872"/>
            <a:ext cx="3939480" cy="446449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/>
              <a:t>CAM </a:t>
            </a:r>
            <a:r>
              <a:rPr lang="en-GB" sz="2000" dirty="0"/>
              <a:t>NC requirements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/>
              <a:t>Special national requirements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/>
              <a:t>Market, shipper and regulatory demands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/>
              <a:t>Integration of further </a:t>
            </a:r>
            <a:r>
              <a:rPr lang="en-GB" sz="2000" dirty="0" smtClean="0"/>
              <a:t>TSOs systems </a:t>
            </a:r>
            <a:r>
              <a:rPr lang="en-GB" sz="2000" dirty="0"/>
              <a:t>with the platform back-end system</a:t>
            </a:r>
            <a:endParaRPr lang="en-US" sz="2000" b="1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pic>
        <p:nvPicPr>
          <p:cNvPr id="12342" name="Picture 54" descr="http://www.tmcsdevelopment.co.uk/wp-content/uploads/2010/06/carousel_developm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764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486525"/>
            <a:ext cx="6984776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lvl="1">
              <a:buClr>
                <a:srgbClr val="00888A"/>
              </a:buClr>
            </a:pPr>
            <a:r>
              <a:rPr lang="en-GB" sz="2000" b="1" dirty="0">
                <a:solidFill>
                  <a:srgbClr val="006B90"/>
                </a:solidFill>
                <a:latin typeface="Arial" pitchFamily="34" charset="0"/>
                <a:cs typeface="Arial" pitchFamily="34" charset="0"/>
              </a:rPr>
              <a:t>The PRISMA platform will be further extended based on:</a:t>
            </a:r>
            <a:endParaRPr lang="en-GB" sz="2000" dirty="0"/>
          </a:p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46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51511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44488" y="246063"/>
            <a:ext cx="7323856" cy="677108"/>
          </a:xfrm>
        </p:spPr>
        <p:txBody>
          <a:bodyPr>
            <a:spAutoFit/>
          </a:bodyPr>
          <a:lstStyle/>
          <a:p>
            <a:pPr marL="0" indent="0"/>
            <a:r>
              <a:rPr lang="en-GB" dirty="0" smtClean="0"/>
              <a:t>In the following months PRISMA will provide further features to connected TSOs and Shippers…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  <p:custDataLst>
              <p:tags r:id="rId4"/>
            </p:custDataLst>
          </p:nvPr>
        </p:nvSpPr>
        <p:spPr>
          <a:xfrm>
            <a:off x="344488" y="1412776"/>
            <a:ext cx="4659560" cy="44958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b="1" dirty="0">
                <a:solidFill>
                  <a:srgbClr val="006B90"/>
                </a:solidFill>
              </a:rPr>
              <a:t>Integrated secondary functionality on the platform</a:t>
            </a:r>
          </a:p>
          <a:p>
            <a:pPr marL="342900" lvl="1" indent="-3429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/>
              <a:t>Secondary functionality to be launched in January </a:t>
            </a:r>
            <a:r>
              <a:rPr lang="en-US" dirty="0" smtClean="0"/>
              <a:t>2014</a:t>
            </a:r>
          </a:p>
          <a:p>
            <a:pPr marL="342900" lvl="1" indent="-3429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 smtClean="0"/>
              <a:t>First two shipper trainings were held in Brussels and Vienna</a:t>
            </a:r>
          </a:p>
          <a:p>
            <a:pPr marL="342900" lvl="1" indent="-3429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 smtClean="0"/>
              <a:t>Further Workshops in Milan in December as well as in Feb/Mar in Brussels and Paris</a:t>
            </a:r>
            <a:endParaRPr lang="en-US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sz="1800" b="1" dirty="0" smtClean="0">
                <a:solidFill>
                  <a:srgbClr val="006B90"/>
                </a:solidFill>
              </a:rPr>
              <a:t/>
            </a:r>
            <a:br>
              <a:rPr lang="en-US" sz="1800" b="1" dirty="0" smtClean="0">
                <a:solidFill>
                  <a:srgbClr val="006B90"/>
                </a:solidFill>
              </a:rPr>
            </a:br>
            <a:r>
              <a:rPr lang="en-US" b="1" dirty="0" smtClean="0">
                <a:solidFill>
                  <a:srgbClr val="006B90"/>
                </a:solidFill>
              </a:rPr>
              <a:t>Multi-currency </a:t>
            </a:r>
            <a:r>
              <a:rPr lang="en-US" b="1" dirty="0">
                <a:solidFill>
                  <a:srgbClr val="006B90"/>
                </a:solidFill>
              </a:rPr>
              <a:t>t</a:t>
            </a:r>
            <a:r>
              <a:rPr lang="en-US" b="1" dirty="0" smtClean="0">
                <a:solidFill>
                  <a:srgbClr val="006B90"/>
                </a:solidFill>
              </a:rPr>
              <a:t>rading</a:t>
            </a:r>
            <a:endParaRPr lang="en-US" b="1" dirty="0">
              <a:solidFill>
                <a:srgbClr val="006B90"/>
              </a:solidFill>
            </a:endParaRPr>
          </a:p>
          <a:p>
            <a:pPr marL="342900" lvl="1" indent="-3429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/>
              <a:t>Launch of multi-currency currently </a:t>
            </a:r>
            <a:r>
              <a:rPr lang="en-US" dirty="0" smtClean="0"/>
              <a:t>foreseen for 2014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b="1" dirty="0" smtClean="0">
                <a:solidFill>
                  <a:srgbClr val="006B90"/>
                </a:solidFill>
              </a:rPr>
              <a:t>Within-Day</a:t>
            </a:r>
            <a:endParaRPr lang="en-US" b="1" dirty="0">
              <a:solidFill>
                <a:srgbClr val="006B90"/>
              </a:solidFill>
            </a:endParaRP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/>
              <a:t>Launch of within-day is </a:t>
            </a:r>
            <a:r>
              <a:rPr lang="en-US" dirty="0" smtClean="0"/>
              <a:t>foreseen</a:t>
            </a:r>
          </a:p>
        </p:txBody>
      </p:sp>
      <p:sp>
        <p:nvSpPr>
          <p:cNvPr id="5" name="Rechteck 1"/>
          <p:cNvSpPr/>
          <p:nvPr/>
        </p:nvSpPr>
        <p:spPr bwMode="auto">
          <a:xfrm>
            <a:off x="455669" y="5647143"/>
            <a:ext cx="8220787" cy="8782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While ensuring stable operations of the PRISMA platform, PRISMA also continues the further platform development to fulfil both European and TSO individual requirements.</a:t>
            </a:r>
            <a:endParaRPr lang="en-GB" sz="1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2" descr="http://i.thestreet.com/files/tsc/mainstreet-photos/misc/featur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042338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a6C2hojUuZhVyQca0T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wRaRA1OUGhbv_Yjn8C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8y85MBy02LQQQtxS3F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kbCMzlk.SZeTyFanV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ayVWDkJEmQiYqqCGcE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hIW_AIPkuALvI085jj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a6C2hojUuZhVyQca0T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gq_8qeoE2uIS2kiDQ5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gq_8qeoE2uIS2kiDQ5v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wEV_eGgUGEgpx91PeO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e2Ts7E6EO7JtKgn0rr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83fCPbjEK25vuLrGXW0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PIv2SHmE6EYKTo24kG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HXnXa8KEuol9pR0WDvk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rGHQ9.jECVie2XNl1_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Sw2VB3DEWyt5JT7Yi2r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sPcyfr9kmpbz7nNjaR2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VSpASkY0a6Rk8ywWETK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2zaebSMUqLu5zgZhtL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qBcRWs3EqK9xzpyq7tR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cwdbVXk0qWcSED6GPvL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xs0LtwPEeUhUhFlbxF6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3lyA2vJhEWC8FTRY5.n.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im9guvpkamtpAJMDuVz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xa28FHZUCwamfO6GG.U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dXXOMIg02SwwyjvmGn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sKOAlcBE6WDgxr56fp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smAC.yl0GIgMJJZEDy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KUN9ZuykihXkXBuiXfn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uUS8FeXUa8D.SP5xkO_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l755g1ikqmt8P0a6nd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NCYG3QkmQMfaTjNw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YqLPWdNU6_x479BOq81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dBJHlVk21Wx9BF8Vu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dfPMvRDE667RV1D39s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c4m1bGUUOsyrzid0gw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c4m1bGUUOsyrzid0gwO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dXXOMIg02SwwyjvmGn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c4m1bGUUOsyrzid0gwO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ru3UHwR0CZ.u9ShrOLL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dGZNDq.kKpYLstuVX9S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ru3UHwR0CZ.u9ShrOLL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iV8B5.f0CLn0ZVoy8Vl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PIGVnj0yuVvAa_eyJL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KYLJyVREuv1kXHHTNjb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fzZqg210OQ3EAvia0IT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pTTIODekK3gg4o71cza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e7RqZegUWFtXOkWJFvI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_Lo8NUuEafWmGL1H.l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dnJvfqIUaOkWfYqF4xR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dGZNDq.kKpYLstuVX9Sg"/>
</p:tagLst>
</file>

<file path=ppt/theme/theme1.xml><?xml version="1.0" encoding="utf-8"?>
<a:theme xmlns:a="http://schemas.openxmlformats.org/drawingml/2006/main" name="2013-07-04 Corporate Presentation Template - one Headline">
  <a:themeElements>
    <a:clrScheme name="Standard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272E80"/>
      </a:accent1>
      <a:accent2>
        <a:srgbClr val="006B90"/>
      </a:accent2>
      <a:accent3>
        <a:srgbClr val="00888A"/>
      </a:accent3>
      <a:accent4>
        <a:srgbClr val="90BD5C"/>
      </a:accent4>
      <a:accent5>
        <a:srgbClr val="747577"/>
      </a:accent5>
      <a:accent6>
        <a:srgbClr val="8E8E8E"/>
      </a:accent6>
      <a:hlink>
        <a:srgbClr val="B4CD48"/>
      </a:hlink>
      <a:folHlink>
        <a:srgbClr val="595959"/>
      </a:folHlink>
    </a:clrScheme>
    <a:fontScheme name="PRISM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5757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ctr">
        <a:spAutoFit/>
      </a:bodyPr>
      <a:lstStyle>
        <a:defPPr marL="285750" marR="0" indent="-285750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888A"/>
          </a:buClr>
          <a:buSzTx/>
          <a:buFont typeface="Wingdings" pitchFamily="2" charset="2"/>
          <a:buChar char="§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575756"/>
            </a:solidFill>
            <a:effectLst/>
            <a:uLnTx/>
            <a:uFillTx/>
            <a:latin typeface="Helvetica"/>
            <a:ea typeface="+mn-e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andard">
    <a:dk1>
      <a:srgbClr val="595959"/>
    </a:dk1>
    <a:lt1>
      <a:sysClr val="window" lastClr="FFFFFF"/>
    </a:lt1>
    <a:dk2>
      <a:srgbClr val="1F497D"/>
    </a:dk2>
    <a:lt2>
      <a:srgbClr val="EEECE1"/>
    </a:lt2>
    <a:accent1>
      <a:srgbClr val="272E80"/>
    </a:accent1>
    <a:accent2>
      <a:srgbClr val="006B90"/>
    </a:accent2>
    <a:accent3>
      <a:srgbClr val="00888A"/>
    </a:accent3>
    <a:accent4>
      <a:srgbClr val="90BD5C"/>
    </a:accent4>
    <a:accent5>
      <a:srgbClr val="747577"/>
    </a:accent5>
    <a:accent6>
      <a:srgbClr val="8E8E8E"/>
    </a:accent6>
    <a:hlink>
      <a:srgbClr val="B4CD48"/>
    </a:hlink>
    <a:folHlink>
      <a:srgbClr val="59595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ACER-2015-16815</_dlc_DocId>
    <_dlc_DocIdUrl xmlns="985daa2e-53d8-4475-82b8-9c7d25324e34">
      <Url>http://s-do-prod-ap/en/Gas/Regional_%20Intiatives/North_West_GRI/11th_SG_GRI_NW/_layouts/DocIdRedir.aspx?ID=ACER-2015-16815</Url>
      <Description>ACER-2015-16815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3695F984AD742B7F5DE433A3CB203" ma:contentTypeVersion="21" ma:contentTypeDescription="Create a new document." ma:contentTypeScope="" ma:versionID="0873d42786bf86314d3f528dae9283c0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CEDC0-2B67-49ED-930D-7F6DAC869C02}"/>
</file>

<file path=customXml/itemProps2.xml><?xml version="1.0" encoding="utf-8"?>
<ds:datastoreItem xmlns:ds="http://schemas.openxmlformats.org/officeDocument/2006/customXml" ds:itemID="{563CE915-6B2A-4AF4-828D-AE8507F19EFB}"/>
</file>

<file path=customXml/itemProps3.xml><?xml version="1.0" encoding="utf-8"?>
<ds:datastoreItem xmlns:ds="http://schemas.openxmlformats.org/officeDocument/2006/customXml" ds:itemID="{7FF90074-2867-4C3E-9EAF-39F8D44F7A35}"/>
</file>

<file path=customXml/itemProps4.xml><?xml version="1.0" encoding="utf-8"?>
<ds:datastoreItem xmlns:ds="http://schemas.openxmlformats.org/officeDocument/2006/customXml" ds:itemID="{E2D46285-340E-40A1-845A-733E33C43E65}"/>
</file>

<file path=docProps/app.xml><?xml version="1.0" encoding="utf-8"?>
<Properties xmlns="http://schemas.openxmlformats.org/officeDocument/2006/extended-properties" xmlns:vt="http://schemas.openxmlformats.org/officeDocument/2006/docPropsVTypes">
  <Template>2013-07-04 Corporate Presentation Template - one Headline</Template>
  <TotalTime>0</TotalTime>
  <Words>972</Words>
  <Application>Microsoft Office PowerPoint</Application>
  <PresentationFormat>On-screen Show (4:3)</PresentationFormat>
  <Paragraphs>180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2013-07-04 Corporate Presentation Template - one Headline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TRAC-X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Lindner</dc:creator>
  <cp:keywords>PRISMA;European;Capacity;Platform;Gas;Leipzig</cp:keywords>
  <cp:lastModifiedBy>Beckert, Katja</cp:lastModifiedBy>
  <cp:revision>176</cp:revision>
  <cp:lastPrinted>2013-09-16T14:44:14Z</cp:lastPrinted>
  <dcterms:created xsi:type="dcterms:W3CDTF">2013-07-08T14:00:27Z</dcterms:created>
  <dcterms:modified xsi:type="dcterms:W3CDTF">2013-11-22T09:02:41Z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0x010100F4F3695F984AD742B7F5DE433A3CB203</vt:lpwstr>
  </property>
  <property fmtid="{D5CDD505-2E9C-101B-9397-08002B2CF9AE}" pid="3" name="_dlc_DocIdItemGuid">
    <vt:lpwstr>36354741-c831-4de6-92bb-cddd5ad2cb42</vt:lpwstr>
  </property>
</Properties>
</file>